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84" r:id="rId2"/>
    <p:sldId id="292" r:id="rId3"/>
    <p:sldId id="256" r:id="rId4"/>
    <p:sldId id="291" r:id="rId5"/>
    <p:sldId id="296" r:id="rId6"/>
    <p:sldId id="300" r:id="rId7"/>
    <p:sldId id="305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Lellek" initials="DL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60" autoAdjust="0"/>
  </p:normalViewPr>
  <p:slideViewPr>
    <p:cSldViewPr>
      <p:cViewPr>
        <p:scale>
          <a:sx n="134" d="100"/>
          <a:sy n="134" d="100"/>
        </p:scale>
        <p:origin x="-25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4A2C-93CB-44F3-9D05-4114E7A6CA72}" type="datetimeFigureOut">
              <a:rPr lang="en-US" smtClean="0"/>
              <a:pPr/>
              <a:t>12/05/17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B3B4E-0F78-4FB9-B451-4613F5E43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7398-28DE-45FB-A781-560CF8CB342E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F8D4-AFAB-4B3F-BFA5-1D4E474DDB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37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Eu sou a Olga da empresa LensGO e estou aqui hoje ajudando a visuSolution a divulgar o seus sistema de </a:t>
            </a:r>
            <a:r>
              <a:rPr lang="pt-BR" sz="1100" b="0" i="1" u="sng" baseline="0" noProof="0" dirty="0" err="1" smtClean="0">
                <a:solidFill>
                  <a:srgbClr val="FF0000"/>
                </a:solidFill>
              </a:rPr>
              <a:t>mediçao</a:t>
            </a:r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Temos conosco o CEO, o Sr. </a:t>
            </a:r>
            <a:r>
              <a:rPr lang="pt-BR" sz="1100" b="0" i="1" u="sng" baseline="0" noProof="0" dirty="0" err="1" smtClean="0">
                <a:solidFill>
                  <a:srgbClr val="FF0000"/>
                </a:solidFill>
              </a:rPr>
              <a:t>Maik</a:t>
            </a:r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 ZWICK que </a:t>
            </a:r>
            <a:r>
              <a:rPr lang="pt-BR" sz="1100" b="0" i="1" u="sng" baseline="0" noProof="0" dirty="0" err="1" smtClean="0">
                <a:solidFill>
                  <a:srgbClr val="FF0000"/>
                </a:solidFill>
              </a:rPr>
              <a:t>nao</a:t>
            </a:r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 fala português algumas palavras em português. “Bom dia , tudo bem?”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1" u="sng" baseline="0" noProof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visuSolution é uma empresa alemã situada a uns 100 km de Berlim.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Especializada em sistemas de medição</a:t>
            </a:r>
          </a:p>
          <a:p>
            <a:r>
              <a:rPr lang="pt-BR" sz="1100" b="0" i="1" u="sng" baseline="0" noProof="0" dirty="0" smtClean="0">
                <a:solidFill>
                  <a:srgbClr val="FF0000"/>
                </a:solidFill>
              </a:rPr>
              <a:t>Tem uns 30funcionários, engenheiros todos especializados e com alto conhecimento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F8D4-AFAB-4B3F-BFA5-1D4E474DDB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87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Mundialmente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conhecida</a:t>
            </a:r>
            <a:r>
              <a:rPr lang="de-DE" baseline="0" dirty="0" smtClean="0"/>
              <a:t>, a visuSolution </a:t>
            </a:r>
            <a:r>
              <a:rPr lang="de-DE" baseline="0" dirty="0" err="1" smtClean="0"/>
              <a:t>também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já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clientes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Brasil, </a:t>
            </a:r>
            <a:r>
              <a:rPr lang="de-DE" baseline="0" dirty="0" err="1" smtClean="0"/>
              <a:t>nomeadamente</a:t>
            </a:r>
            <a:r>
              <a:rPr lang="de-DE" baseline="0" dirty="0" smtClean="0"/>
              <a:t> a HOYA.</a:t>
            </a:r>
            <a:endParaRPr lang="de-DE" dirty="0" smtClean="0"/>
          </a:p>
          <a:p>
            <a:r>
              <a:rPr lang="de-DE" dirty="0" err="1" smtClean="0"/>
              <a:t>Saliento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na Europa a HOYA </a:t>
            </a:r>
            <a:r>
              <a:rPr lang="de-DE" dirty="0" err="1" smtClean="0"/>
              <a:t>tem</a:t>
            </a:r>
            <a:r>
              <a:rPr lang="de-DE" dirty="0" smtClean="0"/>
              <a:t> EXCUSIVIDADE </a:t>
            </a:r>
            <a:r>
              <a:rPr lang="de-DE" dirty="0" err="1" smtClean="0"/>
              <a:t>para</a:t>
            </a:r>
            <a:r>
              <a:rPr lang="de-DE" dirty="0" smtClean="0"/>
              <a:t> o </a:t>
            </a:r>
            <a:r>
              <a:rPr lang="de-DE" dirty="0" err="1" smtClean="0"/>
              <a:t>nosso</a:t>
            </a:r>
            <a:r>
              <a:rPr lang="de-DE" dirty="0" smtClean="0"/>
              <a:t> </a:t>
            </a:r>
            <a:r>
              <a:rPr lang="de-DE" dirty="0" err="1" smtClean="0"/>
              <a:t>Visureal</a:t>
            </a:r>
            <a:r>
              <a:rPr lang="de-DE" dirty="0" smtClean="0"/>
              <a:t>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F8D4-AFAB-4B3F-BFA5-1D4E474DDB0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aseline="0" dirty="0" smtClean="0">
                <a:solidFill>
                  <a:schemeClr val="tx1"/>
                </a:solidFill>
              </a:rPr>
              <a:t>- Gama ampla de dispositivos de medição</a:t>
            </a:r>
          </a:p>
          <a:p>
            <a:r>
              <a:rPr lang="pt-BR" sz="1200" baseline="0" dirty="0" smtClean="0">
                <a:solidFill>
                  <a:schemeClr val="tx1"/>
                </a:solidFill>
              </a:rPr>
              <a:t>- Tanto portáteis como fixos </a:t>
            </a:r>
          </a:p>
          <a:p>
            <a:pPr marL="0" indent="0">
              <a:buFontTx/>
              <a:buNone/>
            </a:pPr>
            <a:r>
              <a:rPr lang="pt-BR" sz="1200" baseline="0" dirty="0" smtClean="0">
                <a:solidFill>
                  <a:schemeClr val="tx1"/>
                </a:solidFill>
              </a:rPr>
              <a:t>- Sistemas desenvolvidos na Alemanha; MADE IN GERMANY</a:t>
            </a:r>
          </a:p>
          <a:p>
            <a:pPr marL="0" indent="0">
              <a:buFontTx/>
              <a:buNone/>
            </a:pPr>
            <a:endParaRPr lang="pt-BR" sz="1200" baseline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pt-BR" sz="1200" b="1" baseline="0" dirty="0" smtClean="0">
                <a:solidFill>
                  <a:srgbClr val="FFFF00"/>
                </a:solidFill>
              </a:rPr>
              <a:t>Os sistemas VISUREAL®, CENTRAGEM POR VIDEO</a:t>
            </a:r>
            <a:r>
              <a:rPr lang="pt-BR" sz="1200" baseline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chemeClr val="tx1"/>
                </a:solidFill>
              </a:rPr>
              <a:t>1. São fáceis de usar, e em poucos minutos determinam todas as medidas que precisamos com alta precisão </a:t>
            </a:r>
          </a:p>
          <a:p>
            <a:r>
              <a:rPr lang="pt-BR" sz="1200" baseline="0" dirty="0" smtClean="0">
                <a:solidFill>
                  <a:schemeClr val="tx1"/>
                </a:solidFill>
              </a:rPr>
              <a:t>2. Fornece todos os dados para produzir lentes individuais e feito à medida</a:t>
            </a:r>
          </a:p>
          <a:p>
            <a:r>
              <a:rPr lang="pt-BR" sz="1200" baseline="0" dirty="0" smtClean="0">
                <a:solidFill>
                  <a:schemeClr val="tx1"/>
                </a:solidFill>
              </a:rPr>
              <a:t>3. Erros de medida são quase impossíveis</a:t>
            </a:r>
          </a:p>
          <a:p>
            <a:pPr marL="0" indent="0">
              <a:buFontTx/>
              <a:buNone/>
            </a:pPr>
            <a:r>
              <a:rPr lang="pt-BR" sz="1200" baseline="0" dirty="0" smtClean="0">
                <a:solidFill>
                  <a:schemeClr val="tx1"/>
                </a:solidFill>
              </a:rPr>
              <a:t>4. Melhor </a:t>
            </a:r>
            <a:r>
              <a:rPr lang="pt-BR" sz="1200" baseline="0" dirty="0" err="1" smtClean="0">
                <a:solidFill>
                  <a:schemeClr val="tx1"/>
                </a:solidFill>
              </a:rPr>
              <a:t>adatação</a:t>
            </a:r>
            <a:r>
              <a:rPr lang="pt-BR" sz="1200" baseline="0" dirty="0" smtClean="0">
                <a:solidFill>
                  <a:schemeClr val="tx1"/>
                </a:solidFill>
              </a:rPr>
              <a:t> às lentes, logo satisfação do cliente.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chemeClr val="tx1"/>
                </a:solidFill>
              </a:rPr>
              <a:t>5. Aumento da venda de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lentes </a:t>
            </a:r>
            <a:r>
              <a:rPr lang="pt-BR" sz="1200" b="1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Freeform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individuais ; alto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rendimento para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Laboratórios e as Óticas.</a:t>
            </a:r>
          </a:p>
          <a:p>
            <a:pPr marL="0" indent="0">
              <a:buFontTx/>
              <a:buNone/>
            </a:pPr>
            <a:endParaRPr lang="pt-BR" sz="1200" baseline="0" dirty="0" smtClean="0">
              <a:solidFill>
                <a:schemeClr val="tx1"/>
              </a:solidFill>
            </a:endParaRPr>
          </a:p>
          <a:p>
            <a:r>
              <a:rPr lang="pt-BR" sz="1200" baseline="0" dirty="0" smtClean="0">
                <a:solidFill>
                  <a:schemeClr val="tx1"/>
                </a:solidFill>
              </a:rPr>
              <a:t>O sistema VisuReal® portátil ganhou na segunda maior feira óptica no mundo, em Paris, o prêmio "</a:t>
            </a:r>
            <a:r>
              <a:rPr lang="pt-BR" sz="1200" baseline="0" dirty="0" err="1" smtClean="0">
                <a:solidFill>
                  <a:schemeClr val="tx1"/>
                </a:solidFill>
              </a:rPr>
              <a:t>Silmo</a:t>
            </a:r>
            <a:r>
              <a:rPr lang="pt-BR" sz="1200" baseline="0" dirty="0" smtClean="0">
                <a:solidFill>
                  <a:schemeClr val="tx1"/>
                </a:solidFill>
              </a:rPr>
              <a:t> d'</a:t>
            </a:r>
            <a:r>
              <a:rPr lang="pt-BR" sz="1200" baseline="0" dirty="0" err="1" smtClean="0">
                <a:solidFill>
                  <a:schemeClr val="tx1"/>
                </a:solidFill>
              </a:rPr>
              <a:t>Or</a:t>
            </a:r>
            <a:r>
              <a:rPr lang="pt-BR" sz="1200" baseline="0" dirty="0" smtClean="0">
                <a:solidFill>
                  <a:schemeClr val="tx1"/>
                </a:solidFill>
              </a:rPr>
              <a:t>", o maior prêmio nesta indústria em tecnologia. </a:t>
            </a:r>
          </a:p>
          <a:p>
            <a:endParaRPr lang="de-DE" dirty="0" smtClean="0"/>
          </a:p>
          <a:p>
            <a:endParaRPr lang="pt-BR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F8D4-AFAB-4B3F-BFA5-1D4E474DDB0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i="1" baseline="0" noProof="0" dirty="0" smtClean="0">
                <a:solidFill>
                  <a:schemeClr val="tx1"/>
                </a:solidFill>
              </a:rPr>
              <a:t>Apresentação física do iPAD e dos dois componentes</a:t>
            </a:r>
          </a:p>
          <a:p>
            <a:pPr marL="0" indent="0">
              <a:buFontTx/>
              <a:buNone/>
            </a:pPr>
            <a:endParaRPr lang="pt-BR" sz="1100" i="1" baseline="0" noProof="0" dirty="0" smtClean="0">
              <a:solidFill>
                <a:schemeClr val="tx1"/>
              </a:solidFill>
            </a:endParaRPr>
          </a:p>
          <a:p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sistema portátil VisuReal PRO é composto pelas seguintes partes:</a:t>
            </a:r>
          </a:p>
          <a:p>
            <a:pPr marL="0" indent="0">
              <a:buNone/>
            </a:pP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O sistema óptico</a:t>
            </a:r>
          </a:p>
          <a:p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Haste de Centragem</a:t>
            </a:r>
          </a:p>
          <a:p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Software VisuReal portátil</a:t>
            </a:r>
          </a:p>
          <a:p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pt-B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endParaRPr lang="pt-BR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pt-BR" sz="110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F8D4-AFAB-4B3F-BFA5-1D4E474DDB0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Selbsterklärend</a:t>
            </a:r>
            <a:r>
              <a:rPr lang="de-DE" baseline="0" dirty="0" smtClean="0"/>
              <a:t> / </a:t>
            </a:r>
            <a:r>
              <a:rPr lang="pt-BR" baseline="0" noProof="0" dirty="0" err="1" smtClean="0"/>
              <a:t>Auto-explicativo</a:t>
            </a:r>
            <a:r>
              <a:rPr lang="pt-BR" baseline="0" noProof="0" dirty="0" smtClean="0"/>
              <a:t>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Agora nós vamos juntos fazer uma medição, para que eu possa mostrar-lhe como é fácil.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Primeiro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ajuste da armação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 correta (adaptado)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Conecte 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haste de centragem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exatamente no meio da armação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Distância do </a:t>
            </a:r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 cliente deve ser de 1 metro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Primeiro 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imagem de frente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Segundo 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imagem lateral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Agora vamos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obter os valores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centragem.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Podemos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precisão/exatidão desses dados e caso necessário podemos recalcular.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Podemos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guardar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estes dados no servidor e/ou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enviar por e-mail</a:t>
            </a:r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e/ou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enviar para o sistema LW que vai comunicar com o programa FREEFORM</a:t>
            </a:r>
          </a:p>
          <a:p>
            <a:endParaRPr lang="pt-BR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o VisuReal Sistema portátil obtemos os seguintes Valores de Centralização:</a:t>
            </a:r>
          </a:p>
          <a:p>
            <a:endParaRPr lang="pt-BR" baseline="0" noProof="0" dirty="0" smtClean="0"/>
          </a:p>
          <a:p>
            <a:r>
              <a:rPr lang="pt-BR" baseline="0" noProof="0" dirty="0" smtClean="0"/>
              <a:t>DNP =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distância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naso-pupilar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 -  Angulo </a:t>
            </a:r>
            <a:r>
              <a:rPr lang="pt-BR" dirty="0" err="1" smtClean="0"/>
              <a:t>pantoscopico</a:t>
            </a:r>
            <a:r>
              <a:rPr lang="pt-BR" dirty="0" smtClean="0"/>
              <a:t>/</a:t>
            </a:r>
            <a:endParaRPr lang="fr-FR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 smtClean="0"/>
              <a:t>DNP olho direito e esquerdo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 smtClean="0"/>
              <a:t>Altura olho direito e esquerdo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 smtClean="0"/>
              <a:t>Distância vértice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 smtClean="0"/>
              <a:t>Distância </a:t>
            </a:r>
            <a:r>
              <a:rPr lang="pt-BR" dirty="0" err="1" smtClean="0"/>
              <a:t>interpupilar</a:t>
            </a:r>
            <a:endParaRPr lang="pt-BR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Curvatura da armação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Tamanho da lente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solidFill>
                  <a:srgbClr val="4F81BD"/>
                </a:solidFill>
                <a:latin typeface="Arial"/>
                <a:ea typeface="Dotum" panose="020B0600000101010101" pitchFamily="34" charset="-127"/>
                <a:cs typeface="Arial"/>
              </a:rPr>
              <a:t>Rotação da cabeça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solidFill>
                  <a:srgbClr val="4F81BD"/>
                </a:solidFill>
                <a:latin typeface="Arial"/>
                <a:ea typeface="Dotum" panose="020B0600000101010101" pitchFamily="34" charset="-127"/>
                <a:cs typeface="Arial"/>
              </a:rPr>
              <a:t>Diâmetro das lentes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solidFill>
                  <a:srgbClr val="4F81BD"/>
                </a:solidFill>
                <a:latin typeface="Arial"/>
                <a:ea typeface="Dotum" panose="020B0600000101010101" pitchFamily="34" charset="-127"/>
                <a:cs typeface="Arial"/>
              </a:rPr>
              <a:t>Ponte</a:t>
            </a:r>
          </a:p>
          <a:p>
            <a:pPr lvl="0" algn="l">
              <a:lnSpc>
                <a:spcPct val="110000"/>
              </a:lnSpc>
            </a:pPr>
            <a:r>
              <a:rPr lang="pt-BR" sz="1200" dirty="0" smtClean="0">
                <a:solidFill>
                  <a:srgbClr val="4F81BD"/>
                </a:solidFill>
                <a:latin typeface="Arial"/>
                <a:ea typeface="Dotum" panose="020B0600000101010101" pitchFamily="34" charset="-127"/>
                <a:cs typeface="Arial"/>
              </a:rPr>
              <a:t>- Medida horizontal da armação</a:t>
            </a:r>
          </a:p>
          <a:p>
            <a:pPr algn="l">
              <a:lnSpc>
                <a:spcPct val="110000"/>
              </a:lnSpc>
            </a:pPr>
            <a:r>
              <a:rPr lang="pt-BR" sz="1200" dirty="0" smtClean="0">
                <a:solidFill>
                  <a:srgbClr val="4F81BD"/>
                </a:solidFill>
                <a:latin typeface="Arial"/>
                <a:ea typeface="Dotum" panose="020B0600000101010101" pitchFamily="34" charset="-127"/>
                <a:cs typeface="Arial"/>
              </a:rPr>
              <a:t>- Medida vertical da armação</a:t>
            </a:r>
          </a:p>
          <a:p>
            <a:pPr lvl="0" algn="l">
              <a:lnSpc>
                <a:spcPct val="110000"/>
              </a:lnSpc>
            </a:pPr>
            <a:r>
              <a:rPr lang="pt-BR" sz="1200" dirty="0" smtClean="0">
                <a:solidFill>
                  <a:srgbClr val="4F81BD"/>
                </a:solidFill>
                <a:latin typeface="Arial"/>
                <a:ea typeface="Dotum" panose="020B0600000101010101" pitchFamily="34" charset="-127"/>
                <a:cs typeface="Arial"/>
              </a:rPr>
              <a:t>- Mínimo tamanho do corredor progressivo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noProof="0" dirty="0" smtClean="0"/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F8D4-AFAB-4B3F-BFA5-1D4E474DDB0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 e o efeito desse valores: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Conforto visual excepcional com mais do que 99% dos clientes com lentes multifocais.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Óculos individuais como seu cliente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 óculos com o mesmo resultado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F8D4-AFAB-4B3F-BFA5-1D4E474DDB0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sz="1200" b="1" cap="all" dirty="0">
              <a:latin typeface="Arial Black" panose="020B0A040201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F8D4-AFAB-4B3F-BFA5-1D4E474DDB0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A842C7-C899-4BD3-9982-04B75D92C892}" type="datetimeFigureOut">
              <a:rPr lang="de-DE" smtClean="0"/>
              <a:pPr/>
              <a:t>12/05/17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005304F-E29D-45B3-B84B-CBBD498FCA37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2" descr="C:\Users\arne\Documents\OMS\Organisation\Marketing\Logo Ollendorf neu_2010\Ollendorf_trans_R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5368"/>
            <a:ext cx="1810544" cy="3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166310" cy="1927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4748952"/>
            <a:ext cx="68511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C779D"/>
                </a:solidFill>
                <a:latin typeface="Arial"/>
                <a:cs typeface="Arial"/>
              </a:rPr>
              <a:t>... O seu parceiro confiável em </a:t>
            </a:r>
            <a:r>
              <a:rPr lang="pt-BR" sz="2400" dirty="0" smtClean="0">
                <a:solidFill>
                  <a:srgbClr val="0C779D"/>
                </a:solidFill>
                <a:latin typeface="Arial"/>
                <a:cs typeface="Arial"/>
              </a:rPr>
              <a:t>software </a:t>
            </a:r>
            <a:r>
              <a:rPr lang="pt-BR" sz="2400" dirty="0">
                <a:solidFill>
                  <a:srgbClr val="0C779D"/>
                </a:solidFill>
                <a:latin typeface="Arial"/>
                <a:cs typeface="Arial"/>
              </a:rPr>
              <a:t>e hardware </a:t>
            </a:r>
            <a:r>
              <a:rPr lang="pt-BR" sz="2400" dirty="0" smtClean="0">
                <a:solidFill>
                  <a:srgbClr val="0C779D"/>
                </a:solidFill>
                <a:latin typeface="Arial"/>
                <a:cs typeface="Arial"/>
              </a:rPr>
              <a:t>de centragem por vídeo, </a:t>
            </a:r>
            <a:r>
              <a:rPr lang="pt-BR" sz="2400" dirty="0">
                <a:solidFill>
                  <a:srgbClr val="0C779D"/>
                </a:solidFill>
                <a:latin typeface="Arial"/>
                <a:cs typeface="Arial"/>
              </a:rPr>
              <a:t>por mais de </a:t>
            </a:r>
            <a:r>
              <a:rPr lang="pt-BR" sz="2400" dirty="0" smtClean="0">
                <a:solidFill>
                  <a:srgbClr val="0C779D"/>
                </a:solidFill>
                <a:latin typeface="Arial"/>
                <a:cs typeface="Arial"/>
              </a:rPr>
              <a:t>25 </a:t>
            </a:r>
            <a:r>
              <a:rPr lang="pt-BR" sz="2400" dirty="0">
                <a:solidFill>
                  <a:srgbClr val="0C779D"/>
                </a:solidFill>
                <a:latin typeface="Arial"/>
                <a:cs typeface="Arial"/>
              </a:rPr>
              <a:t>anos</a:t>
            </a:r>
            <a:r>
              <a:rPr lang="pt-BR" sz="2400" dirty="0" smtClean="0">
                <a:solidFill>
                  <a:srgbClr val="0C779D"/>
                </a:solidFill>
                <a:latin typeface="Arial"/>
                <a:cs typeface="Arial"/>
              </a:rPr>
              <a:t>!</a:t>
            </a:r>
            <a:endParaRPr lang="en-US" sz="2400" dirty="0">
              <a:solidFill>
                <a:srgbClr val="0C779D"/>
              </a:solidFill>
              <a:latin typeface="Arial"/>
              <a:cs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195" y="4385932"/>
            <a:ext cx="665012" cy="247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 descr="Capture d’écran 2017-05-11 à 14.10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55" y="-27384"/>
            <a:ext cx="9274867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611560" y="764704"/>
            <a:ext cx="80648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el 1"/>
          <p:cNvSpPr txBox="1">
            <a:spLocks/>
          </p:cNvSpPr>
          <p:nvPr/>
        </p:nvSpPr>
        <p:spPr>
          <a:xfrm>
            <a:off x="457200" y="44624"/>
            <a:ext cx="5248592" cy="7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Nossos clientes</a:t>
            </a:r>
            <a:endParaRPr lang="pt-BR" sz="2400" b="1" dirty="0">
              <a:solidFill>
                <a:srgbClr val="0C779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2" y="44624"/>
            <a:ext cx="1568184" cy="689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5661248"/>
            <a:ext cx="3962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C779D"/>
                </a:solidFill>
                <a:latin typeface="Arial"/>
                <a:cs typeface="Arial"/>
              </a:rPr>
              <a:t>Marca conhecida mundialmente 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1800" y="4005064"/>
            <a:ext cx="416224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C779D"/>
                </a:solidFill>
                <a:latin typeface="Arial"/>
                <a:cs typeface="Arial"/>
              </a:rPr>
              <a:t>Mais de </a:t>
            </a:r>
            <a:r>
              <a:rPr lang="pt-BR" sz="2000" dirty="0" smtClean="0">
                <a:solidFill>
                  <a:srgbClr val="0C779D"/>
                </a:solidFill>
                <a:latin typeface="Arial"/>
                <a:cs typeface="Arial"/>
              </a:rPr>
              <a:t>15.000 </a:t>
            </a:r>
            <a:r>
              <a:rPr lang="pt-BR" sz="2000" dirty="0">
                <a:solidFill>
                  <a:srgbClr val="0C779D"/>
                </a:solidFill>
                <a:latin typeface="Arial"/>
                <a:cs typeface="Arial"/>
              </a:rPr>
              <a:t>clientes satisfeitos!</a:t>
            </a:r>
          </a:p>
          <a:p>
            <a:endParaRPr lang="pt-BR" dirty="0" smtClean="0">
              <a:solidFill>
                <a:srgbClr val="0C779D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Principais </a:t>
            </a:r>
            <a:r>
              <a:rPr lang="pt-BR" dirty="0">
                <a:solidFill>
                  <a:srgbClr val="0C779D"/>
                </a:solidFill>
                <a:latin typeface="Arial"/>
                <a:cs typeface="Arial"/>
              </a:rPr>
              <a:t>fabricantes de </a:t>
            </a: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lentes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cs typeface="Arial"/>
              </a:rPr>
              <a:t>Filiais e </a:t>
            </a: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Sucursais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Óticas</a:t>
            </a:r>
            <a:endParaRPr lang="pt-BR" dirty="0">
              <a:solidFill>
                <a:srgbClr val="0C779D"/>
              </a:solidFill>
              <a:latin typeface="Arial"/>
              <a:cs typeface="Arial"/>
            </a:endParaRPr>
          </a:p>
        </p:txBody>
      </p:sp>
      <p:pic>
        <p:nvPicPr>
          <p:cNvPr id="9" name="Image 8" descr="Capture d’écran 2017-05-11 à 14.4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8" y="980728"/>
            <a:ext cx="81107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C:\Users\ArneFischer\Desktop\Made in Germany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1152128" cy="11521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/>
          <p:cNvCxnSpPr/>
          <p:nvPr/>
        </p:nvCxnSpPr>
        <p:spPr>
          <a:xfrm>
            <a:off x="611560" y="764704"/>
            <a:ext cx="80648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457200" y="44624"/>
            <a:ext cx="5248592" cy="7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Gama de produtos</a:t>
            </a:r>
            <a:endParaRPr lang="pt-BR" sz="2400" b="1" dirty="0">
              <a:solidFill>
                <a:srgbClr val="0C779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2" y="44624"/>
            <a:ext cx="1568184" cy="6894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5" t="1036" r="7875" b="-1036"/>
          <a:stretch/>
        </p:blipFill>
        <p:spPr>
          <a:xfrm>
            <a:off x="-467544" y="1036759"/>
            <a:ext cx="9144000" cy="53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611560" y="764704"/>
            <a:ext cx="80648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>
          <a:xfrm>
            <a:off x="457200" y="44624"/>
            <a:ext cx="5248592" cy="7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VISUREAL</a:t>
            </a:r>
            <a:r>
              <a:rPr lang="de-DE" sz="2400" b="1" dirty="0" smtClean="0">
                <a:solidFill>
                  <a:srgbClr val="0C779D"/>
                </a:solidFill>
              </a:rPr>
              <a:t>®</a:t>
            </a:r>
            <a:r>
              <a:rPr lang="de-DE" sz="2400" dirty="0">
                <a:solidFill>
                  <a:srgbClr val="0C779D"/>
                </a:solidFill>
              </a:rPr>
              <a:t> </a:t>
            </a:r>
            <a:r>
              <a:rPr lang="pt-BR" sz="2400" b="1" dirty="0" smtClean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PRO</a:t>
            </a:r>
            <a:endParaRPr lang="pt-BR" sz="2400" b="1" dirty="0">
              <a:solidFill>
                <a:srgbClr val="0C779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 1" descr="vR_PRO_Fro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0808"/>
            <a:ext cx="2467841" cy="412169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2" y="44624"/>
            <a:ext cx="1568184" cy="6894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808"/>
            <a:ext cx="2467820" cy="407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052736"/>
            <a:ext cx="82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VisuReal PRO </a:t>
            </a:r>
            <a:r>
              <a:rPr lang="mr-IN" dirty="0" smtClean="0">
                <a:solidFill>
                  <a:srgbClr val="0C779D"/>
                </a:solidFill>
                <a:latin typeface="Arial"/>
                <a:cs typeface="Arial"/>
              </a:rPr>
              <a:t>–</a:t>
            </a: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 Imagem de Prestigio, de Tecnologia Avançada, de Segurança </a:t>
            </a:r>
          </a:p>
          <a:p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na compra de um produto de valor agregado para o ótico e cliente final</a:t>
            </a:r>
            <a:endParaRPr lang="pt-BR" dirty="0">
              <a:solidFill>
                <a:srgbClr val="0C779D"/>
              </a:solidFill>
              <a:latin typeface="Arial"/>
              <a:cs typeface="Arial"/>
            </a:endParaRPr>
          </a:p>
        </p:txBody>
      </p:sp>
      <p:pic>
        <p:nvPicPr>
          <p:cNvPr id="8" name="Image 7" descr="Capture d’écran 2017-05-11 à 15.1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14024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11560" y="764704"/>
            <a:ext cx="80648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457200" y="44624"/>
            <a:ext cx="5248592" cy="7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VISUREAL</a:t>
            </a:r>
            <a:r>
              <a:rPr lang="de-DE" sz="2400" b="1" dirty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lang="pt-BR" sz="2400" b="1" dirty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PRO</a:t>
            </a:r>
            <a:endParaRPr lang="pt-BR" sz="2400" b="1" dirty="0">
              <a:solidFill>
                <a:srgbClr val="0C779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2" y="44624"/>
            <a:ext cx="1568184" cy="689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1052736"/>
            <a:ext cx="351891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   Alta Tecnologia desde a Ótica</a:t>
            </a:r>
          </a:p>
          <a:p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          até ao Laboratório</a:t>
            </a:r>
            <a:endParaRPr lang="pt-BR" dirty="0">
              <a:solidFill>
                <a:srgbClr val="0C779D"/>
              </a:solidFill>
              <a:latin typeface="Arial"/>
              <a:ea typeface="Dotum" panose="020B0600000101010101" pitchFamily="34" charset="-127"/>
              <a:cs typeface="Arial"/>
            </a:endParaRPr>
          </a:p>
          <a:p>
            <a:endParaRPr lang="pt-BR" dirty="0" smtClean="0">
              <a:solidFill>
                <a:srgbClr val="0C779D"/>
              </a:solidFill>
              <a:latin typeface="Arial"/>
              <a:cs typeface="Arial"/>
            </a:endParaRPr>
          </a:p>
          <a:p>
            <a:endParaRPr lang="pt-BR" dirty="0" smtClean="0">
              <a:solidFill>
                <a:srgbClr val="0C779D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Fácil manuseio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Cálculo automático e rápido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Medidas com precisão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Optimização </a:t>
            </a: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do processo </a:t>
            </a:r>
            <a:endParaRPr lang="pt-BR" dirty="0" smtClean="0">
              <a:solidFill>
                <a:srgbClr val="0C779D"/>
              </a:solidFill>
              <a:latin typeface="Arial"/>
              <a:ea typeface="Dotum" panose="020B0600000101010101" pitchFamily="34" charset="-127"/>
              <a:cs typeface="Arial"/>
            </a:endParaRPr>
          </a:p>
          <a:p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    complexo </a:t>
            </a: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de </a:t>
            </a: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medição</a:t>
            </a:r>
          </a:p>
          <a:p>
            <a:endParaRPr lang="pt-BR" dirty="0" smtClean="0">
              <a:solidFill>
                <a:srgbClr val="0C779D"/>
              </a:solidFill>
              <a:latin typeface="Arial"/>
              <a:ea typeface="Dotum" panose="020B0600000101010101" pitchFamily="34" charset="-127"/>
              <a:cs typeface="Arial"/>
            </a:endParaRPr>
          </a:p>
          <a:p>
            <a:endParaRPr lang="pt-BR" dirty="0" smtClean="0">
              <a:solidFill>
                <a:srgbClr val="0C779D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Transmissão digital de dados, </a:t>
            </a:r>
          </a:p>
          <a:p>
            <a:r>
              <a:rPr lang="pt-BR" dirty="0">
                <a:solidFill>
                  <a:srgbClr val="0C779D"/>
                </a:solidFill>
                <a:latin typeface="Arial"/>
                <a:cs typeface="Arial"/>
              </a:rPr>
              <a:t>c</a:t>
            </a:r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om rapidez e sem erros para o</a:t>
            </a:r>
          </a:p>
          <a:p>
            <a:r>
              <a:rPr lang="pt-BR" dirty="0" smtClean="0">
                <a:solidFill>
                  <a:srgbClr val="0C779D"/>
                </a:solidFill>
                <a:latin typeface="Arial"/>
                <a:cs typeface="Arial"/>
              </a:rPr>
              <a:t>laboratório</a:t>
            </a:r>
          </a:p>
          <a:p>
            <a:endParaRPr lang="pt-BR" dirty="0">
              <a:solidFill>
                <a:srgbClr val="0C779D"/>
              </a:solidFill>
              <a:latin typeface="Arial"/>
              <a:cs typeface="Arial"/>
            </a:endParaRPr>
          </a:p>
        </p:txBody>
      </p:sp>
      <p:pic>
        <p:nvPicPr>
          <p:cNvPr id="8" name="Image 7" descr="IMG_OLGA_PR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8720"/>
            <a:ext cx="4056717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611560" y="764704"/>
            <a:ext cx="80648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el 1"/>
          <p:cNvSpPr txBox="1">
            <a:spLocks/>
          </p:cNvSpPr>
          <p:nvPr/>
        </p:nvSpPr>
        <p:spPr>
          <a:xfrm>
            <a:off x="457200" y="44624"/>
            <a:ext cx="5626968" cy="7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0C779D"/>
                </a:solidFill>
                <a:latin typeface="Arial" pitchFamily="34" charset="0"/>
                <a:ea typeface="+mn-ea"/>
                <a:cs typeface="Arial" pitchFamily="34" charset="0"/>
              </a:rPr>
              <a:t>Qual é o efeito desses valores ?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2" y="44624"/>
            <a:ext cx="1568184" cy="689448"/>
          </a:xfrm>
          <a:prstGeom prst="rect">
            <a:avLst/>
          </a:prstGeom>
        </p:spPr>
      </p:pic>
      <p:pic>
        <p:nvPicPr>
          <p:cNvPr id="2" name="Image 1" descr="Capture d’écran 2017-05-11 à 14.20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347919" cy="3356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980728"/>
            <a:ext cx="426270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 	Cliente final satisfeito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Óculos </a:t>
            </a: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individuais para o seu </a:t>
            </a: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cliente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Cálculos de lentes </a:t>
            </a: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optimizados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  <a:sym typeface="Wingdings"/>
              </a:rPr>
              <a:t>Adaptação rápida às multifocais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Conforto visual </a:t>
            </a: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excepcional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Lentes finas e mais </a:t>
            </a: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leve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Bordas finas 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Propriedades ópticas </a:t>
            </a: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perfeitas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Óculos com lentes de alta </a:t>
            </a:r>
            <a:r>
              <a:rPr lang="pt-BR" dirty="0" smtClean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qualidade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endParaRPr lang="pt-BR" dirty="0">
              <a:solidFill>
                <a:srgbClr val="0C779D"/>
              </a:solidFill>
              <a:latin typeface="Arial"/>
              <a:ea typeface="Dotum" panose="020B0600000101010101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/>
          <p:nvPr/>
        </p:nvSpPr>
        <p:spPr>
          <a:xfrm>
            <a:off x="827584" y="1628800"/>
            <a:ext cx="74035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endParaRPr lang="en-US" sz="2400" dirty="0">
              <a:latin typeface="Arial"/>
              <a:cs typeface="Arial"/>
            </a:endParaRPr>
          </a:p>
          <a:p>
            <a:pPr marL="285750" indent="-285750">
              <a:buSzPct val="1500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Seja</a:t>
            </a:r>
            <a:r>
              <a:rPr lang="pt-BR" sz="2400" dirty="0">
                <a:solidFill>
                  <a:srgbClr val="0C779D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o líder tecnológico e </a:t>
            </a: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torne-se </a:t>
            </a: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o mais </a:t>
            </a: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eficiente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C779D"/>
              </a:solidFill>
              <a:latin typeface="Arial"/>
              <a:ea typeface="Dotum" panose="020B0600000101010101" pitchFamily="34" charset="-127"/>
              <a:cs typeface="Arial"/>
            </a:endParaRPr>
          </a:p>
          <a:p>
            <a:pPr algn="ctr">
              <a:buSzPct val="150000"/>
            </a:pP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Encontre-nos no final do seminário </a:t>
            </a:r>
          </a:p>
          <a:p>
            <a:pPr algn="ctr">
              <a:buSzPct val="150000"/>
            </a:pP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ou </a:t>
            </a:r>
          </a:p>
          <a:p>
            <a:pPr algn="ctr">
              <a:buSzPct val="150000"/>
            </a:pPr>
            <a:r>
              <a:rPr lang="pt-BR" sz="2400" dirty="0">
                <a:solidFill>
                  <a:srgbClr val="0C779D"/>
                </a:solidFill>
                <a:latin typeface="Arial"/>
                <a:ea typeface="Dotum" panose="020B0600000101010101" pitchFamily="34" charset="-127"/>
                <a:cs typeface="Arial"/>
              </a:rPr>
              <a:t>na ABIOPTICA C4 Rua A5</a:t>
            </a:r>
            <a:endParaRPr lang="pt-BR" sz="2400" dirty="0">
              <a:solidFill>
                <a:srgbClr val="0C779D"/>
              </a:solidFill>
              <a:latin typeface="Arial"/>
              <a:ea typeface="Dotum" panose="020B0600000101010101" pitchFamily="34" charset="-127"/>
              <a:cs typeface="Arial"/>
            </a:endParaRPr>
          </a:p>
          <a:p>
            <a:pPr algn="ctr">
              <a:buSzPct val="150000"/>
            </a:pPr>
            <a:endParaRPr lang="pt-BR" sz="2400" dirty="0">
              <a:solidFill>
                <a:srgbClr val="0C779D"/>
              </a:solidFill>
              <a:latin typeface="Arial"/>
              <a:ea typeface="Dotum" panose="020B0600000101010101" pitchFamily="34" charset="-127"/>
              <a:cs typeface="Arial"/>
            </a:endParaRPr>
          </a:p>
          <a:p>
            <a:pPr algn="ctr">
              <a:buSzPct val="150000"/>
            </a:pPr>
            <a:r>
              <a:rPr lang="pt-BR" sz="2400" dirty="0" smtClean="0">
                <a:solidFill>
                  <a:srgbClr val="0C779D"/>
                </a:solidFill>
                <a:latin typeface="Arial"/>
                <a:cs typeface="Arial"/>
              </a:rPr>
              <a:t>OBRIGADO !</a:t>
            </a:r>
            <a:endParaRPr lang="pt-BR" sz="2400" dirty="0">
              <a:solidFill>
                <a:srgbClr val="0C779D"/>
              </a:solidFill>
              <a:latin typeface="Arial"/>
              <a:cs typeface="Arial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11560" y="764704"/>
            <a:ext cx="80648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02" y="44624"/>
            <a:ext cx="1568184" cy="6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421</TotalTime>
  <Words>670</Words>
  <Application>Microsoft Macintosh PowerPoint</Application>
  <PresentationFormat>Présentation à l'écran (4:3)</PresentationFormat>
  <Paragraphs>112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Brise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Selfcentration</dc:title>
  <dc:creator>Arne Fischer</dc:creator>
  <cp:lastModifiedBy>Olga  Azevedo</cp:lastModifiedBy>
  <cp:revision>291</cp:revision>
  <dcterms:created xsi:type="dcterms:W3CDTF">2014-06-22T12:04:21Z</dcterms:created>
  <dcterms:modified xsi:type="dcterms:W3CDTF">2017-05-12T15:14:14Z</dcterms:modified>
</cp:coreProperties>
</file>