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0" r:id="rId7"/>
    <p:sldId id="270" r:id="rId8"/>
    <p:sldId id="269" r:id="rId9"/>
    <p:sldId id="261" r:id="rId10"/>
    <p:sldId id="265" r:id="rId11"/>
    <p:sldId id="272" r:id="rId12"/>
    <p:sldId id="273" r:id="rId13"/>
    <p:sldId id="274" r:id="rId14"/>
    <p:sldId id="271" r:id="rId15"/>
    <p:sldId id="26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884"/>
    <a:srgbClr val="DCDCDC"/>
    <a:srgbClr val="BC0000"/>
    <a:srgbClr val="346584"/>
    <a:srgbClr val="1D1D1D"/>
    <a:srgbClr val="2E2E2E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1B97D-C7A3-4EE0-A3F2-03C3F52C099C}" v="11" dt="2020-05-14T00:06:18.337"/>
    <p1510:client id="{72CFC9D2-8325-4C5E-8BC1-2F5C99749229}" v="103" dt="2020-06-15T14:36:40.455"/>
    <p1510:client id="{7E92C333-BE85-42D6-AE94-920996DC6227}" v="449" dt="2020-05-15T01:38:16.814"/>
    <p1510:client id="{90C1AD2E-6F4E-43E7-B7A2-BCE269C08759}" v="650" dt="2020-06-15T15:26:03.486"/>
    <p1510:client id="{94B40574-452C-4D99-AE9E-4D5C533A8168}" v="1005" dt="2020-06-09T14:44:51.810"/>
    <p1510:client id="{EEE2A77E-3603-40BF-BE04-6A9CC41F8777}" v="635" dt="2020-05-18T13:07:5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7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EBCDE-DEF2-41D8-9041-6A2FCC5661F1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D320B-6E79-445B-8A4B-3F971D1CE7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6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D320B-6E79-445B-8A4B-3F971D1CE76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49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320B-6E79-445B-8A4B-3F971D1CE76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55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22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3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0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20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2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30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6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33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79DC-3ECB-44C7-AD82-6C538B464C4C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E94F-6ABD-43D9-BEE6-854BB5F318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89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solution.com/en/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mailto:c.romero@visusolution.com" TargetMode="External"/><Relationship Id="rId4" Type="http://schemas.openxmlformats.org/officeDocument/2006/relationships/hyperlink" Target="mailto:m.zwick@visusolution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.Vurczer\Documents\VisuSolution Grafiken\visureal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41126"/>
            <a:ext cx="7812360" cy="51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2" y="-27384"/>
            <a:ext cx="2736304" cy="4725144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83568" y="2924944"/>
            <a:ext cx="24482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visuSolution GmbH</a:t>
            </a:r>
          </a:p>
          <a:p>
            <a:endParaRPr lang="de-DE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de-DE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Realizing ideas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for a better vision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001" y="5472492"/>
            <a:ext cx="1224136" cy="53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1">
            <a:extLst>
              <a:ext uri="{FF2B5EF4-FFF2-40B4-BE49-F238E27FC236}">
                <a16:creationId xmlns:a16="http://schemas.microsoft.com/office/drawing/2014/main" xmlns="" id="{2F321115-CF42-457B-B593-4AA5C5461F80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248592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296" y="460445"/>
            <a:ext cx="3056016" cy="18561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OUR SOLUTIONS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VIDEO CENTRATION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75452"/>
            <a:ext cx="1746187" cy="64421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914706" cy="16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0" y="3356992"/>
            <a:ext cx="1068796" cy="341291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052735" y="5328591"/>
            <a:ext cx="3024336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>
                <a:solidFill>
                  <a:srgbClr val="0D6884"/>
                </a:solidFill>
                <a:latin typeface="Arial"/>
                <a:cs typeface="Arial"/>
              </a:rPr>
              <a:t>visuReal® Premium</a:t>
            </a:r>
            <a:endParaRPr lang="en-US">
              <a:solidFill>
                <a:srgbClr val="0D6884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en-US" b="1">
                <a:solidFill>
                  <a:srgbClr val="0D6884"/>
                </a:solidFill>
                <a:latin typeface="Arial"/>
                <a:cs typeface="Arial"/>
              </a:rPr>
              <a:t>Customized tower with HD cameras &amp; laptop stand</a:t>
            </a:r>
          </a:p>
        </p:txBody>
      </p:sp>
      <p:sp>
        <p:nvSpPr>
          <p:cNvPr id="14" name="Rechteck 13"/>
          <p:cNvSpPr/>
          <p:nvPr/>
        </p:nvSpPr>
        <p:spPr>
          <a:xfrm>
            <a:off x="6167332" y="2314907"/>
            <a:ext cx="2615108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b="1">
                <a:solidFill>
                  <a:srgbClr val="0D6884"/>
                </a:solidFill>
                <a:latin typeface="Arial"/>
                <a:cs typeface="Arial"/>
              </a:rPr>
              <a:t>visuReal® portable</a:t>
            </a:r>
            <a:endParaRPr lang="en-US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51" y="725457"/>
            <a:ext cx="1627350" cy="1916021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3774141" y="2386396"/>
            <a:ext cx="1953342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de-DE" b="1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de-DE" b="1">
                <a:solidFill>
                  <a:srgbClr val="0D6884"/>
                </a:solidFill>
                <a:latin typeface="Arial"/>
                <a:cs typeface="Arial"/>
              </a:rPr>
              <a:t>visuReal® PRO</a:t>
            </a:r>
          </a:p>
        </p:txBody>
      </p:sp>
      <p:pic>
        <p:nvPicPr>
          <p:cNvPr id="1026" name="Picture 2" descr="https://www.visusolution.com/images/videozentrierung/vrmaster/8253_600x4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r="28496"/>
          <a:stretch/>
        </p:blipFill>
        <p:spPr bwMode="auto">
          <a:xfrm>
            <a:off x="6169045" y="3237655"/>
            <a:ext cx="2537063" cy="31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776850" y="4367300"/>
            <a:ext cx="2342308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b="1">
                <a:solidFill>
                  <a:srgbClr val="0D6884"/>
                </a:solidFill>
                <a:latin typeface="Arial"/>
                <a:cs typeface="Arial"/>
              </a:rPr>
              <a:t>New generation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de-DE" b="1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de-DE" b="1">
                <a:solidFill>
                  <a:srgbClr val="0D6884"/>
                </a:solidFill>
                <a:latin typeface="Arial"/>
                <a:cs typeface="Arial"/>
              </a:rPr>
              <a:t>visuReal® MASTER</a:t>
            </a:r>
            <a:endParaRPr lang="en-US">
              <a:cs typeface="Calibri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xmlns="" id="{727EDF1A-BB25-4FE4-9236-F19A6BF656B5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10/15</a:t>
            </a: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xmlns="" id="{D8092CEC-F3A9-4396-BA80-713107212414}"/>
              </a:ext>
            </a:extLst>
          </p:cNvPr>
          <p:cNvSpPr/>
          <p:nvPr/>
        </p:nvSpPr>
        <p:spPr>
          <a:xfrm>
            <a:off x="4275110" y="323294"/>
            <a:ext cx="2274337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000" b="1">
                <a:solidFill>
                  <a:srgbClr val="0D6884"/>
                </a:solidFill>
                <a:latin typeface="Arial"/>
                <a:cs typeface="Arial"/>
              </a:rPr>
              <a:t>Mobile Systems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9" name="Rechteck 13">
            <a:extLst>
              <a:ext uri="{FF2B5EF4-FFF2-40B4-BE49-F238E27FC236}">
                <a16:creationId xmlns:a16="http://schemas.microsoft.com/office/drawing/2014/main" xmlns="" id="{C41E46D4-F865-4A9A-83B2-58FEAD66206A}"/>
              </a:ext>
            </a:extLst>
          </p:cNvPr>
          <p:cNvSpPr/>
          <p:nvPr/>
        </p:nvSpPr>
        <p:spPr>
          <a:xfrm>
            <a:off x="3320007" y="3244452"/>
            <a:ext cx="2274337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000" b="1">
                <a:solidFill>
                  <a:srgbClr val="0D6884"/>
                </a:solidFill>
                <a:latin typeface="Arial"/>
                <a:cs typeface="Arial"/>
              </a:rPr>
              <a:t>Tower Systems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5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76" y="574410"/>
            <a:ext cx="5480097" cy="2759317"/>
          </a:xfrm>
          <a:prstGeom prst="rect">
            <a:avLst/>
          </a:prstGeom>
        </p:spPr>
      </p:pic>
      <p:sp>
        <p:nvSpPr>
          <p:cNvPr id="3" name="Rechteck 3">
            <a:extLst>
              <a:ext uri="{FF2B5EF4-FFF2-40B4-BE49-F238E27FC236}">
                <a16:creationId xmlns:a16="http://schemas.microsoft.com/office/drawing/2014/main" xmlns="" id="{5AA770CE-2C5C-456A-9EC1-619AA74AD598}"/>
              </a:ext>
            </a:extLst>
          </p:cNvPr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FUTURE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PROJECTS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xmlns="" id="{C56339B5-E4EA-4648-941F-A9DE5A7A6443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11/15</a:t>
            </a:r>
          </a:p>
        </p:txBody>
      </p:sp>
      <p:sp>
        <p:nvSpPr>
          <p:cNvPr id="2" name="Rechteck 1"/>
          <p:cNvSpPr/>
          <p:nvPr/>
        </p:nvSpPr>
        <p:spPr>
          <a:xfrm>
            <a:off x="1390464" y="3592163"/>
            <a:ext cx="6375244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dirty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Our expertise and continuous efforts lead to new and innovative technologies with one goal in mind:</a:t>
            </a:r>
          </a:p>
          <a:p>
            <a:pPr algn="ctr"/>
            <a:endParaRPr lang="en-US" sz="1600" dirty="0">
              <a:solidFill>
                <a:srgbClr val="0D6884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Sharing the gift of good vision.</a:t>
            </a:r>
          </a:p>
          <a:p>
            <a:pPr algn="ctr"/>
            <a:endParaRPr lang="en-US" sz="1600" dirty="0">
              <a:solidFill>
                <a:srgbClr val="0D6884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r>
              <a:rPr lang="en-US" sz="1600" dirty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Designed by our experts, our devices are developed to meet real-life demands. They feature top quality workmanship and represent top-class, high quality technology.</a:t>
            </a:r>
          </a:p>
          <a:p>
            <a:pPr algn="ctr"/>
            <a:endParaRPr lang="en-US" sz="1600" dirty="0">
              <a:solidFill>
                <a:srgbClr val="0D6884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r>
              <a:rPr lang="en-US" sz="1600" dirty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In a </a:t>
            </a:r>
            <a:r>
              <a:rPr lang="en-US" sz="1600" dirty="0" smtClean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nutshell,</a:t>
            </a:r>
            <a:endParaRPr lang="en-US" sz="1600" dirty="0">
              <a:solidFill>
                <a:srgbClr val="0D6884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r>
              <a:rPr lang="en-US" sz="1600" dirty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o</a:t>
            </a:r>
            <a:r>
              <a:rPr lang="en-US" sz="1600" dirty="0" smtClean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ur </a:t>
            </a:r>
            <a:r>
              <a:rPr lang="en-US" sz="1600" dirty="0">
                <a:solidFill>
                  <a:srgbClr val="0D6884"/>
                </a:solidFill>
                <a:latin typeface="Arial"/>
                <a:ea typeface="Calibri" panose="020F0502020204030204" pitchFamily="34" charset="0"/>
                <a:cs typeface="Arial"/>
              </a:rPr>
              <a:t>products are optical innovations!</a:t>
            </a:r>
          </a:p>
        </p:txBody>
      </p:sp>
    </p:spTree>
    <p:extLst>
      <p:ext uri="{BB962C8B-B14F-4D97-AF65-F5344CB8AC3E}">
        <p14:creationId xmlns:p14="http://schemas.microsoft.com/office/powerpoint/2010/main" val="78920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68" y="589700"/>
            <a:ext cx="5911973" cy="2553488"/>
          </a:xfrm>
          <a:prstGeom prst="rect">
            <a:avLst/>
          </a:prstGeom>
        </p:spPr>
      </p:pic>
      <p:sp>
        <p:nvSpPr>
          <p:cNvPr id="3" name="Rechteck 3">
            <a:extLst>
              <a:ext uri="{FF2B5EF4-FFF2-40B4-BE49-F238E27FC236}">
                <a16:creationId xmlns:a16="http://schemas.microsoft.com/office/drawing/2014/main" xmlns="" id="{5AA770CE-2C5C-456A-9EC1-619AA74AD598}"/>
              </a:ext>
            </a:extLst>
          </p:cNvPr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Some of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PARTNERSHIPS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7761555-01CA-4F7B-9224-1FB9D7FAF1BA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12/15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04" y="4790987"/>
            <a:ext cx="2489473" cy="9281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498"/>
            <a:ext cx="3523370" cy="11521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" y="3143188"/>
            <a:ext cx="4111352" cy="10278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" y="5826602"/>
            <a:ext cx="3435103" cy="569977"/>
          </a:xfrm>
          <a:prstGeom prst="rect">
            <a:avLst/>
          </a:prstGeom>
        </p:spPr>
      </p:pic>
      <p:pic>
        <p:nvPicPr>
          <p:cNvPr id="1026" name="Grafik 2" descr="OPTYLAB-B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5198"/>
            <a:ext cx="1962155" cy="4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3432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4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>
            <a:extLst>
              <a:ext uri="{FF2B5EF4-FFF2-40B4-BE49-F238E27FC236}">
                <a16:creationId xmlns:a16="http://schemas.microsoft.com/office/drawing/2014/main" xmlns="" id="{5AA770CE-2C5C-456A-9EC1-619AA74AD598}"/>
              </a:ext>
            </a:extLst>
          </p:cNvPr>
          <p:cNvSpPr/>
          <p:nvPr/>
        </p:nvSpPr>
        <p:spPr>
          <a:xfrm>
            <a:off x="467544" y="67038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TESTIMONIALS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7761555-01CA-4F7B-9224-1FB9D7FAF1BA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13/15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1" y="2859062"/>
            <a:ext cx="3435103" cy="569977"/>
          </a:xfrm>
          <a:prstGeom prst="rect">
            <a:avLst/>
          </a:prstGeom>
        </p:spPr>
      </p:pic>
      <p:pic>
        <p:nvPicPr>
          <p:cNvPr id="8" name="Picture 8" descr="A picture containing person, holding, woman, man&#10;&#10;Description generated with very high confidence">
            <a:extLst>
              <a:ext uri="{FF2B5EF4-FFF2-40B4-BE49-F238E27FC236}">
                <a16:creationId xmlns:a16="http://schemas.microsoft.com/office/drawing/2014/main" xmlns="" id="{DF30863D-138F-4FD4-9B18-E64EABBBC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20" y="3207499"/>
            <a:ext cx="2288841" cy="2288841"/>
          </a:xfrm>
          <a:prstGeom prst="rect">
            <a:avLst/>
          </a:prstGeom>
        </p:spPr>
      </p:pic>
      <p:sp>
        <p:nvSpPr>
          <p:cNvPr id="10" name="Rechteck 3">
            <a:extLst>
              <a:ext uri="{FF2B5EF4-FFF2-40B4-BE49-F238E27FC236}">
                <a16:creationId xmlns:a16="http://schemas.microsoft.com/office/drawing/2014/main" xmlns="" id="{9EA19B74-3F8F-44FD-9D66-42F450B24C2F}"/>
              </a:ext>
            </a:extLst>
          </p:cNvPr>
          <p:cNvSpPr/>
          <p:nvPr/>
        </p:nvSpPr>
        <p:spPr>
          <a:xfrm>
            <a:off x="2958004" y="3684863"/>
            <a:ext cx="324036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Our partner, Optimize PRO, have recently renewed their service contract with Eye World, one of the biggest sunglasses and eyewear shops in Jerusalem.</a:t>
            </a:r>
          </a:p>
        </p:txBody>
      </p:sp>
      <p:sp>
        <p:nvSpPr>
          <p:cNvPr id="13" name="Rechteck 3">
            <a:extLst>
              <a:ext uri="{FF2B5EF4-FFF2-40B4-BE49-F238E27FC236}">
                <a16:creationId xmlns:a16="http://schemas.microsoft.com/office/drawing/2014/main" xmlns="" id="{4EE0BAF2-5B36-47DB-B8E8-779805ED6F28}"/>
              </a:ext>
            </a:extLst>
          </p:cNvPr>
          <p:cNvSpPr/>
          <p:nvPr/>
        </p:nvSpPr>
        <p:spPr>
          <a:xfrm>
            <a:off x="2958003" y="5204128"/>
            <a:ext cx="324036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i="1" dirty="0">
                <a:solidFill>
                  <a:srgbClr val="0D6884"/>
                </a:solidFill>
                <a:latin typeface="Arial"/>
                <a:cs typeface="Arial"/>
              </a:rPr>
              <a:t>"The Optimize PRO offers a multifocal matching without compromise, besides a fast and easy adjustment"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 - Dr. Ari </a:t>
            </a:r>
            <a:r>
              <a:rPr lang="en-US" sz="1600" dirty="0" err="1">
                <a:solidFill>
                  <a:srgbClr val="0D6884"/>
                </a:solidFill>
                <a:latin typeface="Arial"/>
                <a:cs typeface="Arial"/>
              </a:rPr>
              <a:t>Titelbaum</a:t>
            </a:r>
            <a:endParaRPr lang="en-US" sz="1600" dirty="0">
              <a:solidFill>
                <a:srgbClr val="0D6884"/>
              </a:solidFill>
              <a:latin typeface="Arial"/>
              <a:cs typeface="Arial"/>
            </a:endParaRPr>
          </a:p>
        </p:txBody>
      </p:sp>
      <p:sp>
        <p:nvSpPr>
          <p:cNvPr id="14" name="Rechteck 3">
            <a:extLst>
              <a:ext uri="{FF2B5EF4-FFF2-40B4-BE49-F238E27FC236}">
                <a16:creationId xmlns:a16="http://schemas.microsoft.com/office/drawing/2014/main" xmlns="" id="{9E219A28-55DD-4835-A19B-46AF8BDE8F2D}"/>
              </a:ext>
            </a:extLst>
          </p:cNvPr>
          <p:cNvSpPr/>
          <p:nvPr/>
        </p:nvSpPr>
        <p:spPr>
          <a:xfrm>
            <a:off x="6394101" y="5587495"/>
            <a:ext cx="2289046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000" dirty="0">
                <a:solidFill>
                  <a:srgbClr val="0D6884"/>
                </a:solidFill>
                <a:latin typeface="Arial"/>
                <a:cs typeface="Arial"/>
              </a:rPr>
              <a:t>The Optimize PRO is a</a:t>
            </a:r>
            <a:endParaRPr lang="en-US" sz="1000">
              <a:latin typeface="Arial"/>
              <a:cs typeface="Arial"/>
            </a:endParaRPr>
          </a:p>
          <a:p>
            <a:pPr algn="ctr"/>
            <a:r>
              <a:rPr lang="en-US" sz="1000" dirty="0">
                <a:solidFill>
                  <a:srgbClr val="0D6884"/>
                </a:solidFill>
                <a:latin typeface="Arial"/>
                <a:cs typeface="Arial"/>
              </a:rPr>
              <a:t> customized version of</a:t>
            </a:r>
            <a:endParaRPr lang="en-US" sz="1000">
              <a:solidFill>
                <a:srgbClr val="000000"/>
              </a:solidFill>
              <a:latin typeface="Arial"/>
              <a:cs typeface="Calibri"/>
            </a:endParaRPr>
          </a:p>
          <a:p>
            <a:pPr algn="ctr"/>
            <a:r>
              <a:rPr lang="en-US" sz="1000" dirty="0">
                <a:solidFill>
                  <a:srgbClr val="0D6884"/>
                </a:solidFill>
                <a:latin typeface="Arial"/>
                <a:cs typeface="Arial"/>
              </a:rPr>
              <a:t>the </a:t>
            </a:r>
            <a:r>
              <a:rPr lang="en-US" sz="1000" dirty="0" err="1">
                <a:solidFill>
                  <a:srgbClr val="0D6884"/>
                </a:solidFill>
                <a:latin typeface="Arial"/>
                <a:cs typeface="Arial"/>
              </a:rPr>
              <a:t>visuReal</a:t>
            </a:r>
            <a:r>
              <a:rPr lang="en-US" sz="1000" dirty="0">
                <a:solidFill>
                  <a:srgbClr val="0D6884"/>
                </a:solidFill>
                <a:latin typeface="Arial"/>
                <a:cs typeface="Arial"/>
              </a:rPr>
              <a:t> PRO device.</a:t>
            </a:r>
            <a:endParaRPr lang="en-US" sz="100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739D60F-61F9-4FB1-A811-B84BD731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884" y="345498"/>
            <a:ext cx="3240156" cy="2446928"/>
          </a:xfrm>
          <a:prstGeom prst="rect">
            <a:avLst/>
          </a:prstGeom>
        </p:spPr>
      </p:pic>
      <p:pic>
        <p:nvPicPr>
          <p:cNvPr id="15" name="Picture 15" descr="A person holding a sign posing for the camera&#10;&#10;Description generated with high confidence">
            <a:extLst>
              <a:ext uri="{FF2B5EF4-FFF2-40B4-BE49-F238E27FC236}">
                <a16:creationId xmlns:a16="http://schemas.microsoft.com/office/drawing/2014/main" xmlns="" id="{EF1D5D08-2964-4B62-9D07-1D98D4B3E0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80" t="-196" r="-518" b="1200"/>
          <a:stretch/>
        </p:blipFill>
        <p:spPr>
          <a:xfrm>
            <a:off x="460040" y="3798453"/>
            <a:ext cx="2302585" cy="27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4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60" y="732149"/>
            <a:ext cx="6030978" cy="2582832"/>
          </a:xfrm>
          <a:prstGeom prst="rect">
            <a:avLst/>
          </a:prstGeom>
        </p:spPr>
      </p:pic>
      <p:sp>
        <p:nvSpPr>
          <p:cNvPr id="3" name="Rechteck 3">
            <a:extLst>
              <a:ext uri="{FF2B5EF4-FFF2-40B4-BE49-F238E27FC236}">
                <a16:creationId xmlns:a16="http://schemas.microsoft.com/office/drawing/2014/main" xmlns="" id="{F8B3BBF9-A000-4AE4-9511-05CADA8C19DD}"/>
              </a:ext>
            </a:extLst>
          </p:cNvPr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HOW TO</a:t>
            </a:r>
            <a:endParaRPr lang="de-DE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CONTACT US</a:t>
            </a: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xmlns="" id="{155D5855-4BFB-407D-A84C-B5492B2F7908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14/15</a:t>
            </a:r>
          </a:p>
        </p:txBody>
      </p:sp>
      <p:sp>
        <p:nvSpPr>
          <p:cNvPr id="2" name="Rechteck 1"/>
          <p:cNvSpPr/>
          <p:nvPr/>
        </p:nvSpPr>
        <p:spPr>
          <a:xfrm>
            <a:off x="411765" y="6366205"/>
            <a:ext cx="3956963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On 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the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 web 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  <a:hlinkClick r:id="rId3"/>
              </a:rPr>
              <a:t>https://www.visusolution.com/</a:t>
            </a:r>
          </a:p>
        </p:txBody>
      </p:sp>
      <p:sp>
        <p:nvSpPr>
          <p:cNvPr id="4" name="Rechteck 3"/>
          <p:cNvSpPr/>
          <p:nvPr/>
        </p:nvSpPr>
        <p:spPr>
          <a:xfrm>
            <a:off x="5542178" y="4082428"/>
            <a:ext cx="324036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1600" b="1" dirty="0" err="1">
                <a:solidFill>
                  <a:srgbClr val="0D6884"/>
                </a:solidFill>
                <a:latin typeface="Arial"/>
                <a:cs typeface="Arial"/>
              </a:rPr>
              <a:t>visuSolution</a:t>
            </a: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 GmbH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dirty="0" err="1">
                <a:solidFill>
                  <a:srgbClr val="0D6884"/>
                </a:solidFill>
                <a:latin typeface="Arial"/>
                <a:cs typeface="Arial"/>
              </a:rPr>
              <a:t>Lüderitzer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D6884"/>
                </a:solidFill>
                <a:latin typeface="Arial"/>
                <a:cs typeface="Arial"/>
              </a:rPr>
              <a:t>Weg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 6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39517 </a:t>
            </a:r>
            <a:r>
              <a:rPr lang="en-US" sz="1600" dirty="0" err="1">
                <a:solidFill>
                  <a:srgbClr val="0D6884"/>
                </a:solidFill>
                <a:latin typeface="Arial"/>
                <a:cs typeface="Arial"/>
              </a:rPr>
              <a:t>Tangerhütte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 – Germany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 err="1">
                <a:solidFill>
                  <a:srgbClr val="0D6884"/>
                </a:solidFill>
                <a:latin typeface="Arial"/>
                <a:cs typeface="Arial"/>
              </a:rPr>
              <a:t>Ortsteil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D6884"/>
                </a:solidFill>
                <a:latin typeface="Arial"/>
                <a:cs typeface="Arial"/>
              </a:rPr>
              <a:t>Brunkau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22098" y="3404678"/>
            <a:ext cx="3960440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400" b="1" dirty="0">
                <a:solidFill>
                  <a:srgbClr val="0D6884"/>
                </a:solidFill>
                <a:latin typeface="Arial"/>
                <a:cs typeface="Arial"/>
              </a:rPr>
              <a:t>Official Contact</a:t>
            </a:r>
          </a:p>
          <a:p>
            <a:pPr algn="r"/>
            <a:r>
              <a:rPr lang="en-US" sz="1100" b="1">
                <a:solidFill>
                  <a:srgbClr val="0D6884"/>
                </a:solidFill>
                <a:latin typeface="Arial"/>
                <a:cs typeface="Arial"/>
              </a:rPr>
              <a:t>Main Office</a:t>
            </a:r>
          </a:p>
        </p:txBody>
      </p:sp>
      <p:sp>
        <p:nvSpPr>
          <p:cNvPr id="7" name="Rechteck 6"/>
          <p:cNvSpPr/>
          <p:nvPr/>
        </p:nvSpPr>
        <p:spPr>
          <a:xfrm>
            <a:off x="465560" y="3300783"/>
            <a:ext cx="41034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6884"/>
                </a:solidFill>
                <a:latin typeface="Arial"/>
                <a:cs typeface="Arial"/>
              </a:rPr>
              <a:t>Direct Contact</a:t>
            </a:r>
          </a:p>
          <a:p>
            <a:r>
              <a:rPr lang="en-US" sz="1000" b="1" dirty="0">
                <a:solidFill>
                  <a:srgbClr val="0D6884"/>
                </a:solidFill>
                <a:latin typeface="Arial"/>
                <a:cs typeface="Arial"/>
              </a:rPr>
              <a:t>For international Sales and Marketing</a:t>
            </a:r>
          </a:p>
        </p:txBody>
      </p:sp>
      <p:sp>
        <p:nvSpPr>
          <p:cNvPr id="8" name="Rechteck 7"/>
          <p:cNvSpPr/>
          <p:nvPr/>
        </p:nvSpPr>
        <p:spPr>
          <a:xfrm>
            <a:off x="459544" y="3927163"/>
            <a:ext cx="4259627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1600" b="1" dirty="0">
                <a:solidFill>
                  <a:srgbClr val="0D6884"/>
                </a:solidFill>
                <a:latin typeface="Arial"/>
                <a:cs typeface="Arial"/>
              </a:rPr>
              <a:t>Maik Zwick 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/>
            </a:r>
            <a:b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CEO visuSolution GmbH</a:t>
            </a:r>
            <a:b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  <a:hlinkClick r:id="rId4"/>
              </a:rPr>
              <a:t>m.zwick@visusolution.com</a:t>
            </a:r>
            <a:endParaRPr lang="de-DE" sz="1600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P. +49 </a:t>
            </a:r>
            <a:r>
              <a:rPr lang="de-DE" sz="1600" dirty="0" smtClean="0">
                <a:solidFill>
                  <a:srgbClr val="0D6884"/>
                </a:solidFill>
                <a:latin typeface="Arial"/>
                <a:cs typeface="Arial"/>
              </a:rPr>
              <a:t>(0) 1723171971</a:t>
            </a:r>
            <a:endParaRPr lang="de-DE" sz="1600" dirty="0">
              <a:solidFill>
                <a:srgbClr val="0D6884"/>
              </a:solidFill>
              <a:latin typeface="Arial"/>
              <a:cs typeface="Arial"/>
            </a:endParaRPr>
          </a:p>
          <a:p>
            <a:endParaRPr lang="de-DE" sz="1600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de-DE" sz="1600" b="1" dirty="0">
                <a:solidFill>
                  <a:srgbClr val="0D6884"/>
                </a:solidFill>
                <a:latin typeface="Arial"/>
                <a:cs typeface="Arial"/>
              </a:rPr>
              <a:t>Carlos Romero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/>
            </a:r>
            <a:b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</a:br>
            <a:r>
              <a:rPr lang="de-DE" sz="1600" dirty="0" err="1">
                <a:solidFill>
                  <a:srgbClr val="0D6884"/>
                </a:solidFill>
                <a:latin typeface="Arial"/>
                <a:cs typeface="Arial"/>
              </a:rPr>
              <a:t>Int'l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 Sales Consultant at visuSolution GmbH</a:t>
            </a:r>
          </a:p>
          <a:p>
            <a:r>
              <a:rPr lang="de-DE" sz="1600" dirty="0">
                <a:solidFill>
                  <a:srgbClr val="0D6884"/>
                </a:solidFill>
                <a:latin typeface="Arial"/>
                <a:cs typeface="Arial"/>
                <a:hlinkClick r:id="rId5"/>
              </a:rPr>
              <a:t>c.romero@visusolution.com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/>
            </a:r>
            <a:b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P. 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+81 (0) 50 7118 2063</a:t>
            </a:r>
            <a:endParaRPr lang="de-DE" sz="1600" dirty="0">
              <a:solidFill>
                <a:srgbClr val="0D6884"/>
              </a:solidFill>
              <a:latin typeface="Arial"/>
              <a:cs typeface="Arial"/>
            </a:endParaRPr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xmlns="" id="{F9EF3F53-6992-4FF5-9B5B-13157F145D12}"/>
              </a:ext>
            </a:extLst>
          </p:cNvPr>
          <p:cNvSpPr/>
          <p:nvPr/>
        </p:nvSpPr>
        <p:spPr>
          <a:xfrm>
            <a:off x="4572001" y="6366203"/>
            <a:ext cx="1514777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Follow 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Us</a:t>
            </a:r>
            <a:r>
              <a:rPr lang="de-DE" sz="1600" dirty="0">
                <a:solidFill>
                  <a:srgbClr val="0D6884"/>
                </a:solidFill>
                <a:latin typeface="Arial"/>
                <a:cs typeface="Arial"/>
              </a:rPr>
              <a:t> on</a:t>
            </a:r>
          </a:p>
        </p:txBody>
      </p:sp>
      <p:pic>
        <p:nvPicPr>
          <p:cNvPr id="9" name="Picture 1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E553685E-F00E-45F3-A90F-C6CB8BF1A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755" y="6331226"/>
            <a:ext cx="400405" cy="414603"/>
          </a:xfrm>
          <a:prstGeom prst="rect">
            <a:avLst/>
          </a:prstGeom>
        </p:spPr>
      </p:pic>
      <p:pic>
        <p:nvPicPr>
          <p:cNvPr id="13" name="Picture 1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15C5C512-DDAE-4D6D-BAE1-DFC560930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301" y="6331226"/>
            <a:ext cx="400407" cy="414605"/>
          </a:xfrm>
          <a:prstGeom prst="rect">
            <a:avLst/>
          </a:prstGeom>
        </p:spPr>
      </p:pic>
      <p:sp>
        <p:nvSpPr>
          <p:cNvPr id="14" name="Rechteck 3">
            <a:extLst>
              <a:ext uri="{FF2B5EF4-FFF2-40B4-BE49-F238E27FC236}">
                <a16:creationId xmlns:a16="http://schemas.microsoft.com/office/drawing/2014/main" xmlns="" id="{24C56302-E086-41EE-A047-1C87386353E5}"/>
              </a:ext>
            </a:extLst>
          </p:cNvPr>
          <p:cNvSpPr/>
          <p:nvPr/>
        </p:nvSpPr>
        <p:spPr>
          <a:xfrm>
            <a:off x="5527979" y="5161533"/>
            <a:ext cx="324036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Monday to Friday: 8 am – 5 pm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P. +49 (0) 39361-967-17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T. +49 (0) 39361-969-475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hotline@visusolution.com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.Vurczer\Documents\VisuSolution Grafiken\visureal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41126"/>
            <a:ext cx="7812360" cy="51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39552" y="1013"/>
            <a:ext cx="2736304" cy="4696747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3568" y="3535491"/>
            <a:ext cx="244827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de-DE" sz="3200" dirty="0">
                <a:solidFill>
                  <a:schemeClr val="bg1"/>
                </a:solidFill>
                <a:latin typeface="Arial"/>
                <a:cs typeface="Arial"/>
              </a:rPr>
              <a:t> YOU!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001" y="5472492"/>
            <a:ext cx="1224136" cy="53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15/15</a:t>
            </a:r>
          </a:p>
        </p:txBody>
      </p:sp>
    </p:spTree>
    <p:extLst>
      <p:ext uri="{BB962C8B-B14F-4D97-AF65-F5344CB8AC3E}">
        <p14:creationId xmlns:p14="http://schemas.microsoft.com/office/powerpoint/2010/main" val="34464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44943"/>
            <a:ext cx="4049690" cy="51763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18" y="844942"/>
            <a:ext cx="4463455" cy="517634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03848" y="692696"/>
            <a:ext cx="2736304" cy="4032448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203848" y="0"/>
            <a:ext cx="2736304" cy="54868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03848" y="116632"/>
            <a:ext cx="27363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2326" y="955373"/>
            <a:ext cx="187220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ABOUT 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CC9E3FC-FD0C-48FD-8203-88F18AFF3D76}"/>
              </a:ext>
            </a:extLst>
          </p:cNvPr>
          <p:cNvGrpSpPr/>
          <p:nvPr/>
        </p:nvGrpSpPr>
        <p:grpSpPr>
          <a:xfrm>
            <a:off x="3382946" y="2070989"/>
            <a:ext cx="540000" cy="540000"/>
            <a:chOff x="3382946" y="1772816"/>
            <a:chExt cx="540000" cy="5400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927745"/>
              <a:ext cx="472946" cy="205111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3382946" y="1772816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noFill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F910A7B-B128-4603-BFB9-12D249BC7B8F}"/>
              </a:ext>
            </a:extLst>
          </p:cNvPr>
          <p:cNvGrpSpPr/>
          <p:nvPr/>
        </p:nvGrpSpPr>
        <p:grpSpPr>
          <a:xfrm>
            <a:off x="3388925" y="875819"/>
            <a:ext cx="540000" cy="540000"/>
            <a:chOff x="3388925" y="1088800"/>
            <a:chExt cx="540000" cy="5400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295" y="1124744"/>
              <a:ext cx="361920" cy="351276"/>
            </a:xfrm>
            <a:prstGeom prst="rect">
              <a:avLst/>
            </a:prstGeom>
          </p:spPr>
        </p:pic>
        <p:sp>
          <p:nvSpPr>
            <p:cNvPr id="14" name="Ellipse 13"/>
            <p:cNvSpPr/>
            <p:nvPr/>
          </p:nvSpPr>
          <p:spPr>
            <a:xfrm>
              <a:off x="3388925" y="1088800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noFill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A3BCD2-20C1-42D6-B639-AAB0212D5E2C}"/>
              </a:ext>
            </a:extLst>
          </p:cNvPr>
          <p:cNvGrpSpPr/>
          <p:nvPr/>
        </p:nvGrpSpPr>
        <p:grpSpPr>
          <a:xfrm>
            <a:off x="3374726" y="3288026"/>
            <a:ext cx="568034" cy="540000"/>
            <a:chOff x="3388925" y="3501008"/>
            <a:chExt cx="568034" cy="540000"/>
          </a:xfrm>
        </p:grpSpPr>
        <p:sp>
          <p:nvSpPr>
            <p:cNvPr id="16" name="Ellipse 15"/>
            <p:cNvSpPr/>
            <p:nvPr/>
          </p:nvSpPr>
          <p:spPr>
            <a:xfrm>
              <a:off x="3388925" y="3501008"/>
              <a:ext cx="568034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noFill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923" y="3678210"/>
              <a:ext cx="503074" cy="185596"/>
            </a:xfrm>
            <a:prstGeom prst="rect">
              <a:avLst/>
            </a:prstGeom>
          </p:spPr>
        </p:pic>
      </p:grpSp>
      <p:sp>
        <p:nvSpPr>
          <p:cNvPr id="22" name="Textfeld 3">
            <a:extLst>
              <a:ext uri="{FF2B5EF4-FFF2-40B4-BE49-F238E27FC236}">
                <a16:creationId xmlns:a16="http://schemas.microsoft.com/office/drawing/2014/main" xmlns="" id="{40C8646C-025B-424B-9C77-D79EDD9DE5D5}"/>
              </a:ext>
            </a:extLst>
          </p:cNvPr>
          <p:cNvSpPr txBox="1"/>
          <p:nvPr/>
        </p:nvSpPr>
        <p:spPr>
          <a:xfrm>
            <a:off x="3962739" y="2016493"/>
            <a:ext cx="187220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VISION &amp;</a:t>
            </a:r>
          </a:p>
          <a:p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MISSION</a:t>
            </a:r>
          </a:p>
        </p:txBody>
      </p:sp>
      <p:sp>
        <p:nvSpPr>
          <p:cNvPr id="26" name="Textfeld 3">
            <a:extLst>
              <a:ext uri="{FF2B5EF4-FFF2-40B4-BE49-F238E27FC236}">
                <a16:creationId xmlns:a16="http://schemas.microsoft.com/office/drawing/2014/main" xmlns="" id="{BEE59FDA-39A4-4F41-81B4-EA524C2712C6}"/>
              </a:ext>
            </a:extLst>
          </p:cNvPr>
          <p:cNvSpPr txBox="1"/>
          <p:nvPr/>
        </p:nvSpPr>
        <p:spPr>
          <a:xfrm>
            <a:off x="3958952" y="3290594"/>
            <a:ext cx="187220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OUR SOLUTIONS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AF36017D-D26B-460E-A7B5-95C3578D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572" y="5145921"/>
            <a:ext cx="1224136" cy="53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3">
            <a:extLst>
              <a:ext uri="{FF2B5EF4-FFF2-40B4-BE49-F238E27FC236}">
                <a16:creationId xmlns:a16="http://schemas.microsoft.com/office/drawing/2014/main" xmlns="" id="{FA257992-FE51-4F0C-8890-2DBA6E7497CD}"/>
              </a:ext>
            </a:extLst>
          </p:cNvPr>
          <p:cNvSpPr txBox="1"/>
          <p:nvPr/>
        </p:nvSpPr>
        <p:spPr>
          <a:xfrm>
            <a:off x="3962739" y="1278158"/>
            <a:ext cx="18722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Founders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Company overview</a:t>
            </a:r>
          </a:p>
        </p:txBody>
      </p:sp>
      <p:sp>
        <p:nvSpPr>
          <p:cNvPr id="23" name="Textfeld 3">
            <a:extLst>
              <a:ext uri="{FF2B5EF4-FFF2-40B4-BE49-F238E27FC236}">
                <a16:creationId xmlns:a16="http://schemas.microsoft.com/office/drawing/2014/main" xmlns="" id="{FB2A33B7-647C-4367-AAAA-E83582C91E9D}"/>
              </a:ext>
            </a:extLst>
          </p:cNvPr>
          <p:cNvSpPr txBox="1"/>
          <p:nvPr/>
        </p:nvSpPr>
        <p:spPr>
          <a:xfrm>
            <a:off x="3958952" y="2580658"/>
            <a:ext cx="18722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Goals &amp; Objectives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Core values</a:t>
            </a:r>
          </a:p>
        </p:txBody>
      </p:sp>
      <p:sp>
        <p:nvSpPr>
          <p:cNvPr id="30" name="Textfeld 3">
            <a:extLst>
              <a:ext uri="{FF2B5EF4-FFF2-40B4-BE49-F238E27FC236}">
                <a16:creationId xmlns:a16="http://schemas.microsoft.com/office/drawing/2014/main" xmlns="" id="{5403FBE8-B02D-48B8-A9A4-1157EFF92C26}"/>
              </a:ext>
            </a:extLst>
          </p:cNvPr>
          <p:cNvSpPr txBox="1"/>
          <p:nvPr/>
        </p:nvSpPr>
        <p:spPr>
          <a:xfrm>
            <a:off x="3955166" y="3883157"/>
            <a:ext cx="187220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Video centration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Future projects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Partnerships</a:t>
            </a:r>
          </a:p>
        </p:txBody>
      </p:sp>
      <p:sp>
        <p:nvSpPr>
          <p:cNvPr id="32" name="Rechteck 1">
            <a:extLst>
              <a:ext uri="{FF2B5EF4-FFF2-40B4-BE49-F238E27FC236}">
                <a16:creationId xmlns:a16="http://schemas.microsoft.com/office/drawing/2014/main" xmlns="" id="{11FB5036-E183-4914-82A4-DA1A65353188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2/15</a:t>
            </a:r>
          </a:p>
        </p:txBody>
      </p:sp>
    </p:spTree>
    <p:extLst>
      <p:ext uri="{BB962C8B-B14F-4D97-AF65-F5344CB8AC3E}">
        <p14:creationId xmlns:p14="http://schemas.microsoft.com/office/powerpoint/2010/main" val="144715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332656"/>
            <a:ext cx="5598949" cy="33744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32656"/>
            <a:ext cx="1023757" cy="33744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067" y="332656"/>
            <a:ext cx="1023757" cy="33744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019" y="332656"/>
            <a:ext cx="1023757" cy="33744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ABOUT</a:t>
            </a:r>
            <a:endParaRPr lang="de-DE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US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90465" y="3818452"/>
            <a:ext cx="7614591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The company </a:t>
            </a:r>
            <a:r>
              <a:rPr lang="en-US" sz="1600" noProof="1">
                <a:solidFill>
                  <a:srgbClr val="0D6884"/>
                </a:solidFill>
                <a:latin typeface="Arial"/>
                <a:cs typeface="Arial"/>
              </a:rPr>
              <a:t>visuSolution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 GmbH started on July 1st, 2016 as a strong partner for ophthalmic measurement instruments and electronic reading aids in </a:t>
            </a:r>
            <a:r>
              <a:rPr lang="en-US" sz="1600">
                <a:solidFill>
                  <a:srgbClr val="0D6884"/>
                </a:solidFill>
                <a:latin typeface="Arial"/>
                <a:cs typeface="Arial"/>
              </a:rPr>
              <a:t>Germany.</a:t>
            </a:r>
          </a:p>
          <a:p>
            <a:endParaRPr lang="en-US" sz="1600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Our products concentrate on two main subjects:</a:t>
            </a:r>
          </a:p>
          <a:p>
            <a:r>
              <a:rPr lang="en-US" b="1" dirty="0">
                <a:solidFill>
                  <a:srgbClr val="0D6884"/>
                </a:solidFill>
                <a:latin typeface="Arial"/>
                <a:cs typeface="Arial"/>
                <a:sym typeface="Wingdings"/>
              </a:rPr>
              <a:t>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Digital Video Centration</a:t>
            </a:r>
          </a:p>
          <a:p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Users are ophthalmic opticians that want to provide their customers best vision within a short time.</a:t>
            </a:r>
          </a:p>
          <a:p>
            <a:r>
              <a:rPr lang="en-US" b="1" dirty="0">
                <a:solidFill>
                  <a:srgbClr val="0D6884"/>
                </a:solidFill>
                <a:latin typeface="Arial"/>
                <a:cs typeface="Arial"/>
                <a:sym typeface="Wingdings"/>
              </a:rPr>
              <a:t>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Low Vision</a:t>
            </a:r>
          </a:p>
          <a:p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Users are visually impaired people from 6 years old, placing great value in smart solutions for school, office or daily life, no matter if being on the road or at home.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xmlns="" id="{C2761F24-425D-4F39-9F66-1ED8403D0AAF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3/15</a:t>
            </a:r>
          </a:p>
        </p:txBody>
      </p:sp>
    </p:spTree>
    <p:extLst>
      <p:ext uri="{BB962C8B-B14F-4D97-AF65-F5344CB8AC3E}">
        <p14:creationId xmlns:p14="http://schemas.microsoft.com/office/powerpoint/2010/main" val="283292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>
            <a:extLst>
              <a:ext uri="{FF2B5EF4-FFF2-40B4-BE49-F238E27FC236}">
                <a16:creationId xmlns:a16="http://schemas.microsoft.com/office/drawing/2014/main" xmlns="" id="{A3393CA7-11C5-442E-BB32-A1F88D5C6CEF}"/>
              </a:ext>
            </a:extLst>
          </p:cNvPr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de-DE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3200" dirty="0">
                <a:solidFill>
                  <a:schemeClr val="bg1"/>
                </a:solidFill>
                <a:latin typeface="Frutiger"/>
              </a:rPr>
              <a:t>FOUNDERS</a:t>
            </a:r>
            <a:endParaRPr lang="de-DE" sz="2400" dirty="0">
              <a:solidFill>
                <a:schemeClr val="bg1"/>
              </a:solidFill>
              <a:latin typeface="Frutiger" pitchFamily="34" charset="0"/>
            </a:endParaRP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xmlns="" id="{8C2AEC17-91F4-46E6-B222-A201227D5D70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4/15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01" y="402331"/>
            <a:ext cx="193357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2446"/>
            <a:ext cx="193357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eck 2"/>
          <p:cNvSpPr/>
          <p:nvPr/>
        </p:nvSpPr>
        <p:spPr>
          <a:xfrm>
            <a:off x="3535754" y="930086"/>
            <a:ext cx="3098182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As one of our two </a:t>
            </a:r>
            <a:r>
              <a:rPr lang="en-US" sz="1600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managing directors,  </a:t>
            </a:r>
            <a:r>
              <a:rPr lang="en-US" sz="1600" b="1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Arne Fischer </a:t>
            </a:r>
            <a:r>
              <a:rPr lang="en-US" sz="1600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ensures process adjustment and coherence in manufacturing and distribution. He lays great value in high-quality production that shines with efficiency.</a:t>
            </a:r>
          </a:p>
        </p:txBody>
      </p:sp>
      <p:sp>
        <p:nvSpPr>
          <p:cNvPr id="4" name="Rechteck 3"/>
          <p:cNvSpPr/>
          <p:nvPr/>
        </p:nvSpPr>
        <p:spPr>
          <a:xfrm>
            <a:off x="3420857" y="3580116"/>
            <a:ext cx="3204916" cy="2971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Our other managing director, </a:t>
            </a:r>
            <a:r>
              <a:rPr lang="en-US" sz="1600" b="1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Maik Zwick</a:t>
            </a:r>
            <a:r>
              <a:rPr lang="en-US" sz="1600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,</a:t>
            </a:r>
            <a:r>
              <a:rPr lang="en-US" sz="1600" b="1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1600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gives advice to our customers </a:t>
            </a:r>
            <a:r>
              <a:rPr lang="en-US" sz="160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at all times. He </a:t>
            </a:r>
            <a:r>
              <a:rPr lang="en-US" sz="1600" dirty="0">
                <a:solidFill>
                  <a:srgbClr val="0D6884"/>
                </a:solidFill>
                <a:latin typeface="Arial"/>
                <a:ea typeface="Times New Roman" panose="02020603050405020304" pitchFamily="18" charset="0"/>
                <a:cs typeface="Arial"/>
              </a:rPr>
              <a:t>develops purposeful concepts for the company expansion and represents us at fairs. With high-quality requirements he keeps the overview for customer advisory, communication in the company and PR.</a:t>
            </a:r>
            <a:endParaRPr lang="en-US" sz="1600" dirty="0">
              <a:solidFill>
                <a:srgbClr val="0D6884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8" name="Picture 9" descr="A picture containing umbrella, drawing&#10;&#10;Description generated with very high confidence">
            <a:extLst>
              <a:ext uri="{FF2B5EF4-FFF2-40B4-BE49-F238E27FC236}">
                <a16:creationId xmlns:a16="http://schemas.microsoft.com/office/drawing/2014/main" xmlns="" id="{3B4E2DE5-1F8A-493E-AF43-C3D6CA36E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6" y="3747052"/>
            <a:ext cx="1820284" cy="1834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040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FFE6EDD-B02D-4A63-825B-908A61B1F71A}"/>
              </a:ext>
            </a:extLst>
          </p:cNvPr>
          <p:cNvGrpSpPr/>
          <p:nvPr/>
        </p:nvGrpSpPr>
        <p:grpSpPr>
          <a:xfrm>
            <a:off x="0" y="3216938"/>
            <a:ext cx="6592328" cy="3524430"/>
            <a:chOff x="0" y="3216938"/>
            <a:chExt cx="6592328" cy="352443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16938"/>
              <a:ext cx="6592328" cy="3524430"/>
            </a:xfrm>
            <a:prstGeom prst="rect">
              <a:avLst/>
            </a:prstGeom>
          </p:spPr>
        </p:pic>
        <p:pic>
          <p:nvPicPr>
            <p:cNvPr id="1027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157192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179" y="5167045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815" y="5307124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589240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077072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724388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158" y="4005064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717032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501008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567100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522" y="3704379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527" y="3843300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693" y="3854311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265" y="3961830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170" y="4005064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530" y="3755339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067" y="3843300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111" y="4041486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608" y="3656555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47" y="3664670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83" y="4055203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909" y="4304928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031067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739172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C:\Users\B.Vurczer\AppData\Local\Microsoft\Windows\INetCache\IE\R1N7UD4A\pin-161157_960_72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90" y="4227004"/>
              <a:ext cx="210738" cy="29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hteck 3"/>
          <p:cNvSpPr/>
          <p:nvPr/>
        </p:nvSpPr>
        <p:spPr>
          <a:xfrm>
            <a:off x="141988" y="113590"/>
            <a:ext cx="2550705" cy="876265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COMPANY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OVERVIEW</a:t>
            </a:r>
          </a:p>
        </p:txBody>
      </p:sp>
      <p:pic>
        <p:nvPicPr>
          <p:cNvPr id="1029" name="Picture 5" descr="C:\Users\B.Vurczer\AppData\Local\Microsoft\Windows\INetCache\IE\R1N7UD4A\business-man-in-suit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3823" y="2348880"/>
            <a:ext cx="364885" cy="9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B.Vurczer\AppData\Local\Microsoft\Windows\INetCache\IE\R1N7UD4A\business-man-in-suit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3823" y="3327580"/>
            <a:ext cx="364885" cy="9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33863" y="2492896"/>
            <a:ext cx="229030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>
                <a:solidFill>
                  <a:srgbClr val="0D6884"/>
                </a:solidFill>
                <a:latin typeface="Frutiger" pitchFamily="34" charset="0"/>
              </a:rPr>
              <a:t>Customers </a:t>
            </a:r>
            <a:r>
              <a:rPr lang="en-US" dirty="0">
                <a:solidFill>
                  <a:srgbClr val="0D6884"/>
                </a:solidFill>
                <a:latin typeface="Frutiger" pitchFamily="34" charset="0"/>
              </a:rPr>
              <a:t>worldwide</a:t>
            </a:r>
          </a:p>
          <a:p>
            <a:r>
              <a:rPr lang="de-DE">
                <a:solidFill>
                  <a:srgbClr val="BC0000"/>
                </a:solidFill>
                <a:latin typeface="Frutiger-LightCn"/>
              </a:rPr>
              <a:t> 4,500 &lt;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705871" y="3471596"/>
            <a:ext cx="201709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dirty="0">
                <a:solidFill>
                  <a:srgbClr val="0D6884"/>
                </a:solidFill>
                <a:latin typeface="Frutiger"/>
              </a:rPr>
              <a:t>Partners worldwide</a:t>
            </a:r>
          </a:p>
          <a:p>
            <a:r>
              <a:rPr lang="de-DE">
                <a:solidFill>
                  <a:srgbClr val="BC0000"/>
                </a:solidFill>
                <a:latin typeface="Frutiger-LightCn"/>
              </a:rPr>
              <a:t> 60 &lt;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E9D46B-3BA1-4494-B5F9-352442AE94EC}"/>
              </a:ext>
            </a:extLst>
          </p:cNvPr>
          <p:cNvGrpSpPr/>
          <p:nvPr/>
        </p:nvGrpSpPr>
        <p:grpSpPr>
          <a:xfrm>
            <a:off x="3627679" y="265358"/>
            <a:ext cx="2074136" cy="2675813"/>
            <a:chOff x="2065816" y="393147"/>
            <a:chExt cx="2074136" cy="267581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816" y="393147"/>
              <a:ext cx="2074136" cy="2675813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5051" y="1052736"/>
              <a:ext cx="135053" cy="258973"/>
            </a:xfrm>
            <a:prstGeom prst="rect">
              <a:avLst/>
            </a:prstGeom>
          </p:spPr>
        </p:pic>
      </p:grpSp>
      <p:sp>
        <p:nvSpPr>
          <p:cNvPr id="32" name="Textfeld 31"/>
          <p:cNvSpPr txBox="1"/>
          <p:nvPr/>
        </p:nvSpPr>
        <p:spPr>
          <a:xfrm>
            <a:off x="5707044" y="636915"/>
            <a:ext cx="2157257" cy="160813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de-DE" sz="1050" dirty="0">
                <a:solidFill>
                  <a:srgbClr val="0D6884"/>
                </a:solidFill>
                <a:latin typeface="Frutiger" pitchFamily="34" charset="0"/>
              </a:rPr>
              <a:t>Europe</a:t>
            </a:r>
            <a:endParaRPr lang="de-DE" dirty="0">
              <a:solidFill>
                <a:srgbClr val="0D6884"/>
              </a:solidFill>
              <a:latin typeface="Frutiger" pitchFamily="34" charset="0"/>
            </a:endParaRPr>
          </a:p>
          <a:p>
            <a:r>
              <a:rPr lang="de-DE" sz="1200" dirty="0">
                <a:solidFill>
                  <a:srgbClr val="0D6884"/>
                </a:solidFill>
                <a:latin typeface="Frutiger" pitchFamily="34" charset="0"/>
              </a:rPr>
              <a:t>Germany</a:t>
            </a:r>
            <a:endParaRPr lang="de-DE" dirty="0">
              <a:solidFill>
                <a:srgbClr val="0D6884"/>
              </a:solidFill>
              <a:latin typeface="Frutiger" pitchFamily="34" charset="0"/>
            </a:endParaRPr>
          </a:p>
          <a:p>
            <a:r>
              <a:rPr lang="de-DE" sz="1400" dirty="0" err="1">
                <a:solidFill>
                  <a:srgbClr val="0D6884"/>
                </a:solidFill>
                <a:latin typeface="Frutiger" pitchFamily="34" charset="0"/>
              </a:rPr>
              <a:t>Saxony</a:t>
            </a:r>
            <a:r>
              <a:rPr lang="de-DE" sz="1400" dirty="0">
                <a:solidFill>
                  <a:srgbClr val="0D6884"/>
                </a:solidFill>
                <a:latin typeface="Frutiger" pitchFamily="34" charset="0"/>
              </a:rPr>
              <a:t>-Anhalt</a:t>
            </a:r>
          </a:p>
          <a:p>
            <a:r>
              <a:rPr lang="de-DE" dirty="0">
                <a:solidFill>
                  <a:srgbClr val="0D6884"/>
                </a:solidFill>
                <a:latin typeface="Frutiger" pitchFamily="34" charset="0"/>
              </a:rPr>
              <a:t>Altmark</a:t>
            </a:r>
          </a:p>
          <a:p>
            <a:r>
              <a:rPr lang="de-DE" sz="2000" dirty="0">
                <a:solidFill>
                  <a:srgbClr val="0D6884"/>
                </a:solidFill>
                <a:latin typeface="Frutiger"/>
              </a:rPr>
              <a:t>Tangerhütte</a:t>
            </a:r>
            <a:endParaRPr lang="de-DE" dirty="0">
              <a:solidFill>
                <a:srgbClr val="0D6884"/>
              </a:solidFill>
              <a:latin typeface="Frutiger"/>
            </a:endParaRPr>
          </a:p>
          <a:p>
            <a:r>
              <a:rPr lang="de-DE" sz="2400" dirty="0" err="1">
                <a:solidFill>
                  <a:srgbClr val="0D6884"/>
                </a:solidFill>
                <a:latin typeface="Frutiger"/>
              </a:rPr>
              <a:t>Brunkau</a:t>
            </a:r>
            <a:r>
              <a:rPr lang="de-DE" sz="2400" dirty="0">
                <a:solidFill>
                  <a:srgbClr val="0D6884"/>
                </a:solidFill>
                <a:latin typeface="Frutiger"/>
              </a:rPr>
              <a:t> </a:t>
            </a:r>
            <a:r>
              <a:rPr lang="de-DE" sz="2400" dirty="0" err="1">
                <a:solidFill>
                  <a:srgbClr val="0D6884"/>
                </a:solidFill>
                <a:latin typeface="Frutiger"/>
              </a:rPr>
              <a:t>district</a:t>
            </a:r>
            <a:endParaRPr lang="de-DE" sz="2400" dirty="0" err="1">
              <a:solidFill>
                <a:srgbClr val="0D6884"/>
              </a:solidFill>
              <a:latin typeface="Frutiger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445221" y="4315889"/>
            <a:ext cx="265887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0D6884"/>
                </a:solidFill>
                <a:latin typeface="Frutiger"/>
              </a:rPr>
              <a:t>Video Centration</a:t>
            </a:r>
            <a:endParaRPr lang="en-US" dirty="0">
              <a:solidFill>
                <a:srgbClr val="0D6884"/>
              </a:solidFill>
              <a:latin typeface="Frutiger" pitchFamily="34" charset="0"/>
            </a:endParaRPr>
          </a:p>
          <a:p>
            <a:r>
              <a:rPr lang="en-US" dirty="0">
                <a:solidFill>
                  <a:srgbClr val="0D6884"/>
                </a:solidFill>
                <a:latin typeface="Frutiger"/>
              </a:rPr>
              <a:t>Systems sold </a:t>
            </a:r>
            <a:r>
              <a:rPr lang="en-US" dirty="0" smtClean="0">
                <a:solidFill>
                  <a:srgbClr val="0D6884"/>
                </a:solidFill>
                <a:latin typeface="Frutiger"/>
              </a:rPr>
              <a:t> </a:t>
            </a:r>
            <a:r>
              <a:rPr lang="en-US" dirty="0" smtClean="0">
                <a:solidFill>
                  <a:srgbClr val="BC0000"/>
                </a:solidFill>
                <a:latin typeface="Frutiger-LightCn"/>
              </a:rPr>
              <a:t>10,000 </a:t>
            </a:r>
            <a:r>
              <a:rPr lang="en-US" dirty="0">
                <a:solidFill>
                  <a:srgbClr val="BC0000"/>
                </a:solidFill>
                <a:latin typeface="Frutiger-LightCn"/>
              </a:rPr>
              <a:t>&lt;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27993" y="6391522"/>
            <a:ext cx="1825947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1100">
                <a:solidFill>
                  <a:srgbClr val="0D6884"/>
                </a:solidFill>
                <a:latin typeface="Arial"/>
                <a:cs typeface="Arial"/>
              </a:rPr>
              <a:t>From 06.2018 data</a:t>
            </a:r>
            <a:endParaRPr lang="de-DE">
              <a:latin typeface="Arial"/>
              <a:cs typeface="Aria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441865" y="5448287"/>
            <a:ext cx="266222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rgbClr val="0D6884"/>
                </a:solidFill>
                <a:latin typeface="Frutiger"/>
              </a:rPr>
              <a:t>Low Vision</a:t>
            </a:r>
            <a:endParaRPr lang="en-US" dirty="0">
              <a:solidFill>
                <a:srgbClr val="0D6884"/>
              </a:solidFill>
              <a:latin typeface="Frutiger" pitchFamily="34" charset="0"/>
            </a:endParaRPr>
          </a:p>
          <a:p>
            <a:r>
              <a:rPr lang="en-US" dirty="0">
                <a:solidFill>
                  <a:srgbClr val="0D6884"/>
                </a:solidFill>
                <a:latin typeface="Frutiger"/>
              </a:rPr>
              <a:t>Devices sold </a:t>
            </a:r>
            <a:r>
              <a:rPr lang="en-US" dirty="0" smtClean="0">
                <a:solidFill>
                  <a:srgbClr val="0D6884"/>
                </a:solidFill>
                <a:latin typeface="Frutiger"/>
              </a:rPr>
              <a:t> </a:t>
            </a:r>
            <a:r>
              <a:rPr lang="en-US" dirty="0" smtClean="0">
                <a:solidFill>
                  <a:srgbClr val="BC0000"/>
                </a:solidFill>
                <a:latin typeface="Frutiger-LightCn"/>
              </a:rPr>
              <a:t>800 </a:t>
            </a:r>
            <a:r>
              <a:rPr lang="en-US" dirty="0">
                <a:solidFill>
                  <a:srgbClr val="BC0000"/>
                </a:solidFill>
                <a:latin typeface="Frutiger-LightCn"/>
              </a:rPr>
              <a:t>&lt;</a:t>
            </a:r>
          </a:p>
        </p:txBody>
      </p:sp>
      <p:pic>
        <p:nvPicPr>
          <p:cNvPr id="26" name="Picture 4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99C1E90C-22A9-4400-88F5-A42D74ED3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50" y="1505495"/>
            <a:ext cx="2743200" cy="1206041"/>
          </a:xfrm>
          <a:prstGeom prst="rect">
            <a:avLst/>
          </a:prstGeom>
        </p:spPr>
      </p:pic>
      <p:sp>
        <p:nvSpPr>
          <p:cNvPr id="43" name="Rechteck 1">
            <a:extLst>
              <a:ext uri="{FF2B5EF4-FFF2-40B4-BE49-F238E27FC236}">
                <a16:creationId xmlns:a16="http://schemas.microsoft.com/office/drawing/2014/main" xmlns="" id="{C020BAE5-6CF1-428B-99AB-F3550DC68E26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319543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4331173"/>
            <a:ext cx="734481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We realize ideas for better vision</a:t>
            </a: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.</a:t>
            </a:r>
          </a:p>
          <a:p>
            <a:endParaRPr lang="en-US" sz="1600" dirty="0">
              <a:solidFill>
                <a:srgbClr val="0D6884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Worldwide specialists for digital centration and low vision </a:t>
            </a:r>
          </a:p>
          <a:p>
            <a:pPr marL="285750" indent="-285750">
              <a:buFont typeface="Wingdings"/>
              <a:buChar char="Ü"/>
            </a:pP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Passionate and dynamic predictors </a:t>
            </a:r>
          </a:p>
          <a:p>
            <a:pPr marL="285750" indent="-285750">
              <a:buFont typeface="Wingdings"/>
              <a:buChar char="Ü"/>
            </a:pPr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Caring for high-grade, reliable products, fair price/performance ratio, </a:t>
            </a:r>
            <a:r>
              <a:rPr lang="en-US" sz="1600">
                <a:solidFill>
                  <a:srgbClr val="0D6884"/>
                </a:solidFill>
                <a:latin typeface="Arial"/>
                <a:cs typeface="Arial"/>
              </a:rPr>
              <a:t>accurate solutions and cooperative partnership.</a:t>
            </a:r>
            <a:endParaRPr lang="en-US" sz="1000" b="1" dirty="0">
              <a:solidFill>
                <a:srgbClr val="0D6884"/>
              </a:solidFill>
              <a:latin typeface="Arial"/>
              <a:cs typeface="Arial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5" y="332656"/>
            <a:ext cx="7272807" cy="33744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VISION</a:t>
            </a:r>
            <a:r>
              <a:rPr lang="de-DE" sz="3200" dirty="0">
                <a:solidFill>
                  <a:schemeClr val="bg1"/>
                </a:solidFill>
                <a:latin typeface="Frutiger"/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Frutiger"/>
              </a:rPr>
              <a:t>&amp; </a:t>
            </a:r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MISSION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xmlns="" id="{1D6A8C2D-23E3-4E57-8AF7-7B69D2ED29ED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6/15</a:t>
            </a:r>
          </a:p>
        </p:txBody>
      </p:sp>
    </p:spTree>
    <p:extLst>
      <p:ext uri="{BB962C8B-B14F-4D97-AF65-F5344CB8AC3E}">
        <p14:creationId xmlns:p14="http://schemas.microsoft.com/office/powerpoint/2010/main" val="159395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9A98B2DB-F490-44B1-A106-63A95261D81D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7/15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04664"/>
            <a:ext cx="5969918" cy="3260168"/>
          </a:xfrm>
          <a:prstGeom prst="rect">
            <a:avLst/>
          </a:prstGeom>
        </p:spPr>
      </p:pic>
      <p:sp>
        <p:nvSpPr>
          <p:cNvPr id="5" name="Rechteck 3">
            <a:extLst>
              <a:ext uri="{FF2B5EF4-FFF2-40B4-BE49-F238E27FC236}">
                <a16:creationId xmlns:a16="http://schemas.microsoft.com/office/drawing/2014/main" xmlns="" id="{A3393CA7-11C5-442E-BB32-A1F88D5C6CEF}"/>
              </a:ext>
            </a:extLst>
          </p:cNvPr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de-DE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GOALS &amp;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OBJECTIVES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65717" y="3937235"/>
            <a:ext cx="734481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As worldwide specialist for digital centration and low vision and passionate predictors, we want to reach that our</a:t>
            </a:r>
          </a:p>
          <a:p>
            <a:endParaRPr lang="en-US" sz="1600" dirty="0">
              <a:solidFill>
                <a:srgbClr val="0D6884"/>
              </a:solidFill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customers are satisfied and feel understood and find themselves in good hands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suppliers and service partners place value on working with us as we are reliable, fair and work to very high quality standards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employees are engaged and proud of working with visuSolution, because they feel valued and challenged</a:t>
            </a:r>
          </a:p>
        </p:txBody>
      </p:sp>
    </p:spTree>
    <p:extLst>
      <p:ext uri="{BB962C8B-B14F-4D97-AF65-F5344CB8AC3E}">
        <p14:creationId xmlns:p14="http://schemas.microsoft.com/office/powerpoint/2010/main" val="235844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0648"/>
            <a:ext cx="5629672" cy="3257619"/>
          </a:xfrm>
          <a:prstGeom prst="rect">
            <a:avLst/>
          </a:prstGeom>
        </p:spPr>
      </p:pic>
      <p:sp>
        <p:nvSpPr>
          <p:cNvPr id="5" name="Rechteck 3">
            <a:extLst>
              <a:ext uri="{FF2B5EF4-FFF2-40B4-BE49-F238E27FC236}">
                <a16:creationId xmlns:a16="http://schemas.microsoft.com/office/drawing/2014/main" xmlns="" id="{A3393CA7-11C5-442E-BB32-A1F88D5C6CEF}"/>
              </a:ext>
            </a:extLst>
          </p:cNvPr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de-DE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rial"/>
                <a:cs typeface="Arial"/>
              </a:rPr>
              <a:t>CORE VALUES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FF3F9AD-048A-4B00-9A55-06EB778BE777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8/15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76467" y="3749486"/>
            <a:ext cx="703244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0D6884"/>
                </a:solidFill>
                <a:latin typeface="Arial"/>
                <a:cs typeface="Arial"/>
              </a:rPr>
              <a:t>In our daily business we put emphasis on special core values between each </a:t>
            </a:r>
            <a:r>
              <a:rPr lang="en-US" sz="1600">
                <a:solidFill>
                  <a:srgbClr val="0D6884"/>
                </a:solidFill>
                <a:latin typeface="Arial"/>
                <a:cs typeface="Arial"/>
              </a:rPr>
              <a:t>other as well as towards our customers, suppliers and third parties.</a:t>
            </a:r>
            <a:endParaRPr lang="en-US"/>
          </a:p>
          <a:p>
            <a:endParaRPr lang="en-US" sz="1600" dirty="0">
              <a:solidFill>
                <a:srgbClr val="0D6884"/>
              </a:solidFill>
              <a:latin typeface="Arial"/>
              <a:cs typeface="Arial"/>
            </a:endParaRPr>
          </a:p>
          <a:p>
            <a:r>
              <a:rPr lang="en-US" sz="1600">
                <a:solidFill>
                  <a:srgbClr val="0D6884"/>
                </a:solidFill>
                <a:latin typeface="Arial"/>
                <a:cs typeface="Arial"/>
              </a:rPr>
              <a:t>These core values are</a:t>
            </a:r>
            <a:endParaRPr lang="en-US">
              <a:cs typeface="Calibri"/>
            </a:endParaRP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Respect 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Integrity 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Responsibility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Cooperation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 dirty="0">
                <a:solidFill>
                  <a:srgbClr val="0D6884"/>
                </a:solidFill>
                <a:latin typeface="Arial"/>
                <a:cs typeface="Arial"/>
              </a:rPr>
              <a:t>Professionalism</a:t>
            </a:r>
          </a:p>
          <a:p>
            <a:pPr marL="285750" indent="-285750">
              <a:buFont typeface="Wingdings"/>
              <a:buChar char="Ü"/>
            </a:pPr>
            <a:r>
              <a:rPr lang="en-US" sz="1600" b="1">
                <a:solidFill>
                  <a:srgbClr val="0D6884"/>
                </a:solidFill>
                <a:latin typeface="Arial"/>
                <a:cs typeface="Arial"/>
              </a:rPr>
              <a:t>Engagement</a:t>
            </a:r>
            <a:endParaRPr lang="en-US" sz="1000" b="1">
              <a:solidFill>
                <a:srgbClr val="0D688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220072" y="2636912"/>
            <a:ext cx="72008" cy="4221088"/>
          </a:xfrm>
          <a:prstGeom prst="rect">
            <a:avLst/>
          </a:prstGeom>
          <a:solidFill>
            <a:srgbClr val="0D6884"/>
          </a:solidFill>
          <a:ln>
            <a:solidFill>
              <a:srgbClr val="0D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124744"/>
            <a:ext cx="2952328" cy="1800200"/>
          </a:xfrm>
          <a:prstGeom prst="rect">
            <a:avLst/>
          </a:prstGeom>
          <a:solidFill>
            <a:srgbClr val="0D6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OUR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SOLUTIONS</a:t>
            </a:r>
          </a:p>
        </p:txBody>
      </p:sp>
      <p:sp>
        <p:nvSpPr>
          <p:cNvPr id="6" name="Ellipse 5"/>
          <p:cNvSpPr/>
          <p:nvPr/>
        </p:nvSpPr>
        <p:spPr>
          <a:xfrm>
            <a:off x="5220072" y="1700808"/>
            <a:ext cx="1728192" cy="1728192"/>
          </a:xfrm>
          <a:prstGeom prst="ellipse">
            <a:avLst/>
          </a:prstGeom>
          <a:solidFill>
            <a:srgbClr val="0D6884"/>
          </a:solidFill>
          <a:ln>
            <a:solidFill>
              <a:srgbClr val="0D6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799733" y="2980109"/>
            <a:ext cx="2348881" cy="1646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0D6884"/>
                </a:solidFill>
                <a:latin typeface="Frutiger"/>
              </a:rPr>
              <a:t>Video Centration</a:t>
            </a:r>
          </a:p>
          <a:p>
            <a:r>
              <a:rPr lang="en-US" sz="1100" b="1" dirty="0">
                <a:solidFill>
                  <a:srgbClr val="0D6884"/>
                </a:solidFill>
                <a:latin typeface="Frutiger-LightCn"/>
              </a:rPr>
              <a:t>precise measurement results for premium individual progressive lenses</a:t>
            </a:r>
          </a:p>
          <a:p>
            <a:endParaRPr lang="en-US" sz="2000" b="1" dirty="0">
              <a:solidFill>
                <a:srgbClr val="0D7691"/>
              </a:solidFill>
              <a:latin typeface="Frutiger light CN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323326" y="4449928"/>
            <a:ext cx="3376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D6884"/>
                </a:solidFill>
                <a:latin typeface="Frutiger-Cn" pitchFamily="34" charset="0"/>
              </a:rPr>
              <a:t>Users are ophthalmic opticians that want to provide their customers best vision within a short time</a:t>
            </a:r>
            <a:endParaRPr lang="de-DE" sz="1600" dirty="0">
              <a:solidFill>
                <a:srgbClr val="0D6884"/>
              </a:solidFill>
              <a:latin typeface="Frutiger-Cn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078" y="2280733"/>
            <a:ext cx="1746187" cy="644211"/>
          </a:xfrm>
          <a:prstGeom prst="rect">
            <a:avLst/>
          </a:prstGeom>
        </p:spPr>
      </p:pic>
      <p:sp>
        <p:nvSpPr>
          <p:cNvPr id="3" name="Rechteck 1">
            <a:extLst>
              <a:ext uri="{FF2B5EF4-FFF2-40B4-BE49-F238E27FC236}">
                <a16:creationId xmlns:a16="http://schemas.microsoft.com/office/drawing/2014/main" xmlns="" id="{8BDA104E-AF11-4317-8EFA-0B49E5F5C1DF}"/>
              </a:ext>
            </a:extLst>
          </p:cNvPr>
          <p:cNvSpPr/>
          <p:nvPr/>
        </p:nvSpPr>
        <p:spPr>
          <a:xfrm>
            <a:off x="8314785" y="6525344"/>
            <a:ext cx="810343" cy="332656"/>
          </a:xfrm>
          <a:prstGeom prst="rect">
            <a:avLst/>
          </a:prstGeom>
          <a:solidFill>
            <a:srgbClr val="0D68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9/15</a:t>
            </a:r>
          </a:p>
        </p:txBody>
      </p:sp>
      <p:pic>
        <p:nvPicPr>
          <p:cNvPr id="7" name="Picture 7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xmlns="" id="{CE61D463-441B-49F8-BEAA-D5D444870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42" y="3480596"/>
            <a:ext cx="4120479" cy="2764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86103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Bildschirmpräsentation (4:3)</PresentationFormat>
  <Paragraphs>144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Vurczer Barnabás</dc:creator>
  <cp:lastModifiedBy>Maik Zwick</cp:lastModifiedBy>
  <cp:revision>1194</cp:revision>
  <dcterms:created xsi:type="dcterms:W3CDTF">2018-05-09T13:56:47Z</dcterms:created>
  <dcterms:modified xsi:type="dcterms:W3CDTF">2020-06-15T19:00:00Z</dcterms:modified>
</cp:coreProperties>
</file>