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7" r:id="rId2"/>
    <p:sldId id="28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7691"/>
    <a:srgbClr val="064640"/>
    <a:srgbClr val="2D5555"/>
    <a:srgbClr val="D4D1CC"/>
    <a:srgbClr val="283133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2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42F22-24E3-4E77-9D8D-3AD41A182245}" type="datetimeFigureOut">
              <a:rPr lang="de-DE" smtClean="0"/>
              <a:t>09.02.2021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975B6-07E5-48B1-B286-0CA689C0E8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334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AFB6D-B116-4046-BEB3-4A037023601F}" type="datetimeFigureOut">
              <a:rPr lang="de-DE" smtClean="0"/>
              <a:t>09.02.2021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6ADC2-1609-48FF-9757-E1ED07E7CF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445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ADC2-1609-48FF-9757-E1ED07E7CFF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143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ADC2-1609-48FF-9757-E1ED07E7CFF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7629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ADC2-1609-48FF-9757-E1ED07E7CFF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5241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ADC2-1609-48FF-9757-E1ED07E7CFF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6063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ADC2-1609-48FF-9757-E1ED07E7CFF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2368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ADC2-1609-48FF-9757-E1ED07E7CFF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8604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ADC2-1609-48FF-9757-E1ED07E7CFF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458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ADC2-1609-48FF-9757-E1ED07E7CFF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68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ADC2-1609-48FF-9757-E1ED07E7CFF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407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ADC2-1609-48FF-9757-E1ED07E7CFF0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7293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ADC2-1609-48FF-9757-E1ED07E7CFF0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536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ADC2-1609-48FF-9757-E1ED07E7CFF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6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ADC2-1609-48FF-9757-E1ED07E7CFF0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317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ADC2-1609-48FF-9757-E1ED07E7CFF0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2159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ADC2-1609-48FF-9757-E1ED07E7CFF0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54691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ADC2-1609-48FF-9757-E1ED07E7CFF0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90238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ADC2-1609-48FF-9757-E1ED07E7CFF0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16114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ADC2-1609-48FF-9757-E1ED07E7CFF0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5011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ADC2-1609-48FF-9757-E1ED07E7CFF0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22015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ADC2-1609-48FF-9757-E1ED07E7CFF0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3110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ADC2-1609-48FF-9757-E1ED07E7CFF0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295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ADC2-1609-48FF-9757-E1ED07E7CFF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2747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ADC2-1609-48FF-9757-E1ED07E7CFF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547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ADC2-1609-48FF-9757-E1ED07E7CFF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0470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ADC2-1609-48FF-9757-E1ED07E7CFF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039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ADC2-1609-48FF-9757-E1ED07E7CFF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541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ADC2-1609-48FF-9757-E1ED07E7CFF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284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ADC2-1609-48FF-9757-E1ED07E7CFF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310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9651-2C1E-4290-AA60-FB47AEBF4B25}" type="datetimeFigureOut">
              <a:rPr lang="de-DE" smtClean="0"/>
              <a:t>09.02.2021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F51C-3530-4269-A737-3E74FFABBB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52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9651-2C1E-4290-AA60-FB47AEBF4B25}" type="datetimeFigureOut">
              <a:rPr lang="de-DE" smtClean="0"/>
              <a:t>09.02.2021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F51C-3530-4269-A737-3E74FFABBB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064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9651-2C1E-4290-AA60-FB47AEBF4B25}" type="datetimeFigureOut">
              <a:rPr lang="de-DE" smtClean="0"/>
              <a:t>09.02.2021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F51C-3530-4269-A737-3E74FFABBB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15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9651-2C1E-4290-AA60-FB47AEBF4B25}" type="datetimeFigureOut">
              <a:rPr lang="de-DE" smtClean="0"/>
              <a:t>09.02.2021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F51C-3530-4269-A737-3E74FFABBB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384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9651-2C1E-4290-AA60-FB47AEBF4B25}" type="datetimeFigureOut">
              <a:rPr lang="de-DE" smtClean="0"/>
              <a:t>09.02.2021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F51C-3530-4269-A737-3E74FFABBB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03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9651-2C1E-4290-AA60-FB47AEBF4B25}" type="datetimeFigureOut">
              <a:rPr lang="de-DE" smtClean="0"/>
              <a:t>09.02.2021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F51C-3530-4269-A737-3E74FFABBB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598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9651-2C1E-4290-AA60-FB47AEBF4B25}" type="datetimeFigureOut">
              <a:rPr lang="de-DE" smtClean="0"/>
              <a:t>09.02.2021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F51C-3530-4269-A737-3E74FFABBB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490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9651-2C1E-4290-AA60-FB47AEBF4B25}" type="datetimeFigureOut">
              <a:rPr lang="de-DE" smtClean="0"/>
              <a:t>09.02.2021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F51C-3530-4269-A737-3E74FFABBB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3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9651-2C1E-4290-AA60-FB47AEBF4B25}" type="datetimeFigureOut">
              <a:rPr lang="de-DE" smtClean="0"/>
              <a:t>09.02.2021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F51C-3530-4269-A737-3E74FFABBB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98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9651-2C1E-4290-AA60-FB47AEBF4B25}" type="datetimeFigureOut">
              <a:rPr lang="de-DE" smtClean="0"/>
              <a:t>09.02.2021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F51C-3530-4269-A737-3E74FFABBB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52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9651-2C1E-4290-AA60-FB47AEBF4B25}" type="datetimeFigureOut">
              <a:rPr lang="de-DE" smtClean="0"/>
              <a:t>09.02.2021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F51C-3530-4269-A737-3E74FFABBB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372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9651-2C1E-4290-AA60-FB47AEBF4B25}" type="datetimeFigureOut">
              <a:rPr lang="de-DE" smtClean="0"/>
              <a:t>09.02.2021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3F51C-3530-4269-A737-3E74FFABBB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95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arketing@visusolution.com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91361" y="3073031"/>
            <a:ext cx="6300193" cy="1368152"/>
          </a:xfrm>
        </p:spPr>
        <p:txBody>
          <a:bodyPr>
            <a:normAutofit/>
          </a:bodyPr>
          <a:lstStyle/>
          <a:p>
            <a:pPr algn="l"/>
            <a:r>
              <a:rPr lang="de-DE" sz="3200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Victor Reader </a:t>
            </a:r>
            <a:r>
              <a:rPr lang="de-DE" sz="3200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Trek</a:t>
            </a:r>
            <a:r>
              <a:rPr lang="de-DE" sz="3200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 </a:t>
            </a:r>
            <a:r>
              <a:rPr lang="de-DE" sz="2000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by</a:t>
            </a:r>
            <a:endParaRPr lang="de-DE" sz="2000" dirty="0">
              <a:solidFill>
                <a:srgbClr val="0D7691"/>
              </a:solidFill>
              <a:latin typeface="Frutiger Neue 1450 Pro Regular" panose="020B0603040304020203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28958"/>
            <a:ext cx="4638089" cy="1467026"/>
          </a:xfrm>
          <a:prstGeom prst="rect">
            <a:avLst/>
          </a:prstGeom>
        </p:spPr>
      </p:pic>
      <p:grpSp>
        <p:nvGrpSpPr>
          <p:cNvPr id="10" name="Gruppieren 9"/>
          <p:cNvGrpSpPr/>
          <p:nvPr/>
        </p:nvGrpSpPr>
        <p:grpSpPr>
          <a:xfrm>
            <a:off x="6377121" y="617373"/>
            <a:ext cx="2802494" cy="6240627"/>
            <a:chOff x="6341506" y="0"/>
            <a:chExt cx="2802494" cy="6240627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506" y="2290196"/>
              <a:ext cx="2802494" cy="3950431"/>
            </a:xfrm>
            <a:prstGeom prst="rect">
              <a:avLst/>
            </a:prstGeom>
            <a:effectLst/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506" y="0"/>
              <a:ext cx="2802494" cy="2290196"/>
            </a:xfrm>
            <a:prstGeom prst="rect">
              <a:avLst/>
            </a:prstGeom>
          </p:spPr>
        </p:pic>
      </p:grpSp>
      <p:sp>
        <p:nvSpPr>
          <p:cNvPr id="11" name="Titel 6"/>
          <p:cNvSpPr txBox="1">
            <a:spLocks/>
          </p:cNvSpPr>
          <p:nvPr/>
        </p:nvSpPr>
        <p:spPr>
          <a:xfrm>
            <a:off x="691361" y="5287323"/>
            <a:ext cx="6300193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 smtClean="0">
                <a:latin typeface="Frutiger Neue 1450 Pro Regular" panose="020B0603040304020203" pitchFamily="34" charset="0"/>
                <a:hlinkClick r:id="rId6"/>
              </a:rPr>
              <a:t>marketing@visusolution.com</a:t>
            </a:r>
            <a:endParaRPr lang="de-DE" sz="1200" dirty="0" smtClean="0">
              <a:latin typeface="Frutiger Neue 1450 Pro Regular" panose="020B0603040304020203" pitchFamily="34" charset="0"/>
            </a:endParaRPr>
          </a:p>
          <a:p>
            <a:pPr algn="l"/>
            <a:r>
              <a:rPr lang="de-DE" sz="1200" dirty="0" smtClean="0">
                <a:latin typeface="Frutiger Neue 1450 Pro Regular" panose="020B0603040304020203" pitchFamily="34" charset="0"/>
              </a:rPr>
              <a:t>Alexandra Schröder</a:t>
            </a:r>
          </a:p>
          <a:p>
            <a:pPr algn="l"/>
            <a:r>
              <a:rPr lang="de-DE" sz="1200" dirty="0" smtClean="0">
                <a:latin typeface="Frutiger Neue 1450 Pro Regular" panose="020B0603040304020203" pitchFamily="34" charset="0"/>
              </a:rPr>
              <a:t>Stand: 09.11.2018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160945"/>
            <a:ext cx="2813233" cy="70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427409" cy="767789"/>
          </a:xfrm>
          <a:prstGeom prst="rect">
            <a:avLst/>
          </a:prstGeom>
        </p:spPr>
      </p:pic>
      <p:sp>
        <p:nvSpPr>
          <p:cNvPr id="14" name="Titel 6"/>
          <p:cNvSpPr txBox="1">
            <a:spLocks/>
          </p:cNvSpPr>
          <p:nvPr/>
        </p:nvSpPr>
        <p:spPr>
          <a:xfrm>
            <a:off x="6516216" y="3379990"/>
            <a:ext cx="2448272" cy="1489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Unsere</a:t>
            </a:r>
          </a:p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 Mission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31840" y="176490"/>
            <a:ext cx="558011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Anschlüsse</a:t>
            </a:r>
            <a:r>
              <a:rPr lang="en-US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 &amp; </a:t>
            </a:r>
            <a:r>
              <a:rPr lang="en-US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Tasten</a:t>
            </a:r>
            <a:endParaRPr lang="en-US" dirty="0">
              <a:solidFill>
                <a:srgbClr val="0D7691"/>
              </a:solidFill>
              <a:latin typeface="Frutiger Neue 1450 Pro Regular" panose="020B0603040304020203" pitchFamily="34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224" y="1532459"/>
            <a:ext cx="6822821" cy="5184232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1259632" y="1663858"/>
            <a:ext cx="6358893" cy="3574634"/>
            <a:chOff x="1259632" y="1663858"/>
            <a:chExt cx="6358893" cy="3574634"/>
          </a:xfrm>
        </p:grpSpPr>
        <p:sp>
          <p:nvSpPr>
            <p:cNvPr id="2" name="Textfeld 1"/>
            <p:cNvSpPr txBox="1"/>
            <p:nvPr/>
          </p:nvSpPr>
          <p:spPr>
            <a:xfrm>
              <a:off x="3923928" y="1663858"/>
              <a:ext cx="136815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Online-Taste</a:t>
              </a:r>
              <a:endParaRPr lang="de-DE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1835696" y="2852936"/>
              <a:ext cx="1368152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Gehe zu-Taste</a:t>
              </a:r>
              <a:endParaRPr lang="de-DE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5832140" y="2609985"/>
              <a:ext cx="1368152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Lesezeichen-Taste</a:t>
              </a:r>
              <a:endParaRPr lang="de-DE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259632" y="3645024"/>
              <a:ext cx="1512168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Nummerische </a:t>
              </a:r>
              <a:r>
                <a:rPr lang="de-DE" dirty="0"/>
                <a:t>T</a:t>
              </a:r>
              <a:r>
                <a:rPr lang="de-DE" dirty="0" smtClean="0"/>
                <a:t>astatur</a:t>
              </a:r>
              <a:endParaRPr lang="de-DE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5760132" y="4017007"/>
              <a:ext cx="151216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Schlaf- Taste</a:t>
              </a:r>
              <a:endParaRPr lang="de-DE" dirty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1605857" y="4819744"/>
              <a:ext cx="151216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 err="1" smtClean="0"/>
                <a:t>rückwarts</a:t>
              </a:r>
              <a:endParaRPr lang="de-DE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106357" y="4869160"/>
              <a:ext cx="151216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vorwärts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93989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427409" cy="767789"/>
          </a:xfrm>
          <a:prstGeom prst="rect">
            <a:avLst/>
          </a:prstGeom>
        </p:spPr>
      </p:pic>
      <p:sp>
        <p:nvSpPr>
          <p:cNvPr id="14" name="Titel 6"/>
          <p:cNvSpPr txBox="1">
            <a:spLocks/>
          </p:cNvSpPr>
          <p:nvPr/>
        </p:nvSpPr>
        <p:spPr>
          <a:xfrm>
            <a:off x="6516216" y="3379990"/>
            <a:ext cx="2448272" cy="1489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Unsere</a:t>
            </a:r>
          </a:p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 Mission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31840" y="176490"/>
            <a:ext cx="558011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 smtClean="0">
                <a:solidFill>
                  <a:srgbClr val="0D7691"/>
                </a:solidFill>
              </a:rPr>
              <a:t>Nützliche</a:t>
            </a:r>
            <a:r>
              <a:rPr lang="en-US" dirty="0" smtClean="0">
                <a:solidFill>
                  <a:srgbClr val="0D7691"/>
                </a:solidFill>
              </a:rPr>
              <a:t> </a:t>
            </a:r>
            <a:r>
              <a:rPr lang="en-US" dirty="0" err="1" smtClean="0">
                <a:solidFill>
                  <a:srgbClr val="0D7691"/>
                </a:solidFill>
              </a:rPr>
              <a:t>Tasten</a:t>
            </a:r>
            <a:endParaRPr lang="en-US" dirty="0">
              <a:solidFill>
                <a:srgbClr val="0D769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2072347"/>
            <a:ext cx="7704857" cy="4104456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endParaRPr lang="en-US" sz="2400" dirty="0" smtClean="0"/>
          </a:p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5  			Wo-Bin-</a:t>
            </a:r>
            <a:r>
              <a:rPr lang="en-US" sz="2200" dirty="0" err="1" smtClean="0">
                <a:solidFill>
                  <a:schemeClr val="tx1"/>
                </a:solidFill>
              </a:rPr>
              <a:t>ich</a:t>
            </a:r>
            <a:r>
              <a:rPr lang="en-US" sz="2200" dirty="0" smtClean="0">
                <a:solidFill>
                  <a:schemeClr val="tx1"/>
                </a:solidFill>
              </a:rPr>
              <a:t>-Taste</a:t>
            </a:r>
          </a:p>
          <a:p>
            <a:pPr algn="l"/>
            <a:r>
              <a:rPr lang="en-US" sz="2200" dirty="0" err="1" smtClean="0">
                <a:solidFill>
                  <a:schemeClr val="tx1"/>
                </a:solidFill>
              </a:rPr>
              <a:t>Gehe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zu</a:t>
            </a:r>
            <a:r>
              <a:rPr lang="en-US" sz="2200" dirty="0" smtClean="0">
                <a:solidFill>
                  <a:schemeClr val="tx1"/>
                </a:solidFill>
              </a:rPr>
              <a:t>		</a:t>
            </a:r>
            <a:r>
              <a:rPr lang="en-US" sz="2200" dirty="0" err="1" smtClean="0">
                <a:solidFill>
                  <a:schemeClr val="tx1"/>
                </a:solidFill>
              </a:rPr>
              <a:t>Landmarke</a:t>
            </a:r>
            <a:r>
              <a:rPr lang="en-US" sz="2200" dirty="0" smtClean="0">
                <a:solidFill>
                  <a:schemeClr val="tx1"/>
                </a:solidFill>
              </a:rPr>
              <a:t>/</a:t>
            </a:r>
            <a:r>
              <a:rPr lang="en-US" sz="2200" dirty="0" err="1" smtClean="0">
                <a:solidFill>
                  <a:schemeClr val="tx1"/>
                </a:solidFill>
              </a:rPr>
              <a:t>Orientierungspunkt</a:t>
            </a:r>
            <a:endParaRPr lang="en-US" sz="2200" dirty="0" smtClean="0">
              <a:solidFill>
                <a:schemeClr val="tx1"/>
              </a:solidFill>
            </a:endParaRPr>
          </a:p>
          <a:p>
            <a:pPr algn="l"/>
            <a:r>
              <a:rPr lang="en-US" sz="2200" dirty="0" err="1" smtClean="0">
                <a:solidFill>
                  <a:schemeClr val="tx1"/>
                </a:solidFill>
              </a:rPr>
              <a:t>Lesezeichen</a:t>
            </a:r>
            <a:r>
              <a:rPr lang="en-US" sz="2200" dirty="0" smtClean="0">
                <a:solidFill>
                  <a:schemeClr val="tx1"/>
                </a:solidFill>
              </a:rPr>
              <a:t> 		</a:t>
            </a:r>
            <a:r>
              <a:rPr lang="en-US" sz="2200" dirty="0" err="1" smtClean="0">
                <a:solidFill>
                  <a:schemeClr val="tx1"/>
                </a:solidFill>
              </a:rPr>
              <a:t>einen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Orientierungspunkt</a:t>
            </a:r>
            <a:r>
              <a:rPr lang="en-US" sz="2200" dirty="0" smtClean="0">
                <a:solidFill>
                  <a:schemeClr val="tx1"/>
                </a:solidFill>
              </a:rPr>
              <a:t>/</a:t>
            </a:r>
            <a:r>
              <a:rPr lang="en-US" sz="2200" dirty="0" err="1" smtClean="0">
                <a:solidFill>
                  <a:schemeClr val="tx1"/>
                </a:solidFill>
              </a:rPr>
              <a:t>Landmarke</a:t>
            </a:r>
            <a:r>
              <a:rPr lang="en-US" sz="2200" dirty="0" smtClean="0">
                <a:solidFill>
                  <a:schemeClr val="tx1"/>
                </a:solidFill>
              </a:rPr>
              <a:t> 				</a:t>
            </a:r>
            <a:r>
              <a:rPr lang="en-US" sz="2200" dirty="0" err="1" smtClean="0">
                <a:solidFill>
                  <a:schemeClr val="tx1"/>
                </a:solidFill>
              </a:rPr>
              <a:t>setzen</a:t>
            </a:r>
            <a:endParaRPr lang="en-US" sz="2200" dirty="0" smtClean="0">
              <a:solidFill>
                <a:schemeClr val="tx1"/>
              </a:solidFill>
            </a:endParaRPr>
          </a:p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7  			</a:t>
            </a:r>
            <a:r>
              <a:rPr lang="en-US" sz="2200" dirty="0" err="1" smtClean="0">
                <a:solidFill>
                  <a:schemeClr val="tx1"/>
                </a:solidFill>
              </a:rPr>
              <a:t>Einstellungen</a:t>
            </a:r>
            <a:endParaRPr lang="en-US" sz="2200" dirty="0" smtClean="0">
              <a:solidFill>
                <a:schemeClr val="tx1"/>
              </a:solidFill>
            </a:endParaRPr>
          </a:p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Play  			die </a:t>
            </a:r>
            <a:r>
              <a:rPr lang="en-US" sz="2200" dirty="0" err="1" smtClean="0">
                <a:solidFill>
                  <a:schemeClr val="tx1"/>
                </a:solidFill>
              </a:rPr>
              <a:t>letzte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Aufforderung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wiederholen</a:t>
            </a:r>
            <a:endParaRPr lang="en-US" sz="2200" dirty="0" smtClean="0">
              <a:solidFill>
                <a:schemeClr val="tx1"/>
              </a:solidFill>
            </a:endParaRPr>
          </a:p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#  			</a:t>
            </a:r>
            <a:r>
              <a:rPr lang="en-US" sz="2200" dirty="0" err="1" smtClean="0">
                <a:solidFill>
                  <a:schemeClr val="tx1"/>
                </a:solidFill>
              </a:rPr>
              <a:t>bestätigen</a:t>
            </a:r>
            <a:endParaRPr lang="en-US" sz="2200" dirty="0" smtClean="0">
              <a:solidFill>
                <a:schemeClr val="tx1"/>
              </a:solidFill>
            </a:endParaRP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0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427409" cy="767789"/>
          </a:xfrm>
          <a:prstGeom prst="rect">
            <a:avLst/>
          </a:prstGeom>
        </p:spPr>
      </p:pic>
      <p:sp>
        <p:nvSpPr>
          <p:cNvPr id="14" name="Titel 6"/>
          <p:cNvSpPr txBox="1">
            <a:spLocks/>
          </p:cNvSpPr>
          <p:nvPr/>
        </p:nvSpPr>
        <p:spPr>
          <a:xfrm>
            <a:off x="6516216" y="3379990"/>
            <a:ext cx="2448272" cy="1489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Unsere</a:t>
            </a:r>
          </a:p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 Mission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31840" y="176490"/>
            <a:ext cx="558011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Szenario1 </a:t>
            </a:r>
          </a:p>
          <a:p>
            <a:pPr algn="l"/>
            <a:r>
              <a:rPr lang="en-US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Orientierungspunkt</a:t>
            </a:r>
            <a:r>
              <a:rPr lang="en-US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aufnehmen</a:t>
            </a:r>
            <a:endParaRPr lang="en-US" dirty="0">
              <a:solidFill>
                <a:srgbClr val="0D7691"/>
              </a:solidFill>
              <a:latin typeface="Frutiger Neue 1450 Pro Regular" panose="020B0603040304020203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67543" y="2204864"/>
            <a:ext cx="51448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Frutiger Neue 1450 Pro Regular" panose="020B0603040304020203" pitchFamily="34" charset="0"/>
              </a:rPr>
              <a:t>Gehen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Sie</a:t>
            </a:r>
            <a:r>
              <a:rPr lang="en-US" dirty="0" smtClean="0">
                <a:latin typeface="Frutiger Neue 1450 Pro Regular" panose="020B0603040304020203" pitchFamily="34" charset="0"/>
              </a:rPr>
              <a:t> an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einen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beliebigen</a:t>
            </a:r>
            <a:r>
              <a:rPr lang="en-US" dirty="0" smtClean="0">
                <a:latin typeface="Frutiger Neue 1450 Pro Regular" panose="020B0603040304020203" pitchFamily="34" charset="0"/>
              </a:rPr>
              <a:t> Ort und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nehmen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Sie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einen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Orientierungpunkt</a:t>
            </a:r>
            <a:r>
              <a:rPr lang="en-US" dirty="0" smtClean="0">
                <a:latin typeface="Frutiger Neue 1450 Pro Regular" panose="020B0603040304020203" pitchFamily="34" charset="0"/>
              </a:rPr>
              <a:t> auf</a:t>
            </a:r>
            <a:endParaRPr lang="en-US" dirty="0">
              <a:latin typeface="Frutiger Neue 1450 Pro Regular" panose="020B06030403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Frutiger Neue 1450 Pro Regular" panose="020B0603040304020203" pitchFamily="34" charset="0"/>
              </a:rPr>
              <a:t>Drücken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Sie</a:t>
            </a:r>
            <a:r>
              <a:rPr lang="en-US" dirty="0" smtClean="0">
                <a:latin typeface="Frutiger Neue 1450 Pro Regular" panose="020B0603040304020203" pitchFamily="34" charset="0"/>
              </a:rPr>
              <a:t> die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Lesezeichen</a:t>
            </a:r>
            <a:r>
              <a:rPr lang="en-US" dirty="0">
                <a:latin typeface="Frutiger Neue 1450 Pro Regular" panose="020B0603040304020203" pitchFamily="34" charset="0"/>
              </a:rPr>
              <a:t>-</a:t>
            </a:r>
            <a:r>
              <a:rPr lang="en-US" dirty="0" smtClean="0">
                <a:latin typeface="Frutiger Neue 1450 Pro Regular" panose="020B0603040304020203" pitchFamily="34" charset="0"/>
              </a:rPr>
              <a:t>Taste</a:t>
            </a:r>
            <a:endParaRPr lang="en-US" dirty="0">
              <a:latin typeface="Frutiger Neue 1450 Pro Regular" panose="020B06030403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Frutiger Neue 1450 Pro Regular" panose="020B0603040304020203" pitchFamily="34" charset="0"/>
              </a:rPr>
              <a:t>Sprechen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Sie</a:t>
            </a:r>
            <a:r>
              <a:rPr lang="en-US" dirty="0" smtClean="0">
                <a:latin typeface="Frutiger Neue 1450 Pro Regular" panose="020B0603040304020203" pitchFamily="34" charset="0"/>
              </a:rPr>
              <a:t> in den Trek (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für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bis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zu</a:t>
            </a:r>
            <a:r>
              <a:rPr lang="en-US" dirty="0" smtClean="0">
                <a:latin typeface="Frutiger Neue 1450 Pro Regular" panose="020B0603040304020203" pitchFamily="34" charset="0"/>
              </a:rPr>
              <a:t> 4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Sekunden</a:t>
            </a:r>
            <a:r>
              <a:rPr lang="en-US" dirty="0" smtClean="0">
                <a:latin typeface="Frutiger Neue 1450 Pro Regular" panose="020B0603040304020203" pitchFamily="34" charset="0"/>
              </a:rPr>
              <a:t>)</a:t>
            </a:r>
            <a:endParaRPr lang="en-US" dirty="0">
              <a:latin typeface="Frutiger Neue 1450 Pro Regular" panose="020B06030403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Orientierungspunkt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ist</a:t>
            </a:r>
            <a:r>
              <a:rPr lang="en-US" dirty="0" smtClean="0">
                <a:latin typeface="Frutiger Neue 1450 Pro Regular" panose="020B0603040304020203" pitchFamily="34" charset="0"/>
              </a:rPr>
              <a:t> nun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aufgenommen</a:t>
            </a:r>
            <a:endParaRPr lang="en-US" dirty="0">
              <a:latin typeface="Frutiger Neue 1450 Pro Regular" panose="020B0603040304020203" pitchFamily="34" charset="0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429" y="1556792"/>
            <a:ext cx="3099524" cy="496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427409" cy="767789"/>
          </a:xfrm>
          <a:prstGeom prst="rect">
            <a:avLst/>
          </a:prstGeom>
        </p:spPr>
      </p:pic>
      <p:sp>
        <p:nvSpPr>
          <p:cNvPr id="14" name="Titel 6"/>
          <p:cNvSpPr txBox="1">
            <a:spLocks/>
          </p:cNvSpPr>
          <p:nvPr/>
        </p:nvSpPr>
        <p:spPr>
          <a:xfrm>
            <a:off x="6516216" y="3379990"/>
            <a:ext cx="2448272" cy="1489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Unsere</a:t>
            </a:r>
          </a:p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 Mission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31840" y="176490"/>
            <a:ext cx="558011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Szenario2 </a:t>
            </a:r>
          </a:p>
          <a:p>
            <a:pPr algn="l"/>
            <a:r>
              <a:rPr lang="en-US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Eine</a:t>
            </a:r>
            <a:r>
              <a:rPr lang="en-US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 Route </a:t>
            </a:r>
            <a:r>
              <a:rPr lang="en-US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aufzeichnen</a:t>
            </a:r>
            <a:endParaRPr lang="en-US" dirty="0">
              <a:solidFill>
                <a:srgbClr val="0D7691"/>
              </a:solidFill>
              <a:latin typeface="Frutiger Neue 1450 Pro Regular" panose="020B0603040304020203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67543" y="2204864"/>
            <a:ext cx="51448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Frutiger Neue 1450 Pro Regular" panose="020B0603040304020203" pitchFamily="34" charset="0"/>
              </a:rPr>
              <a:t>Gehen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Sie</a:t>
            </a:r>
            <a:r>
              <a:rPr lang="en-US" dirty="0" smtClean="0">
                <a:latin typeface="Frutiger Neue 1450 Pro Regular" panose="020B0603040304020203" pitchFamily="34" charset="0"/>
              </a:rPr>
              <a:t> an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einen</a:t>
            </a:r>
            <a:r>
              <a:rPr lang="en-US" dirty="0" smtClean="0">
                <a:latin typeface="Frutiger Neue 1450 Pro Regular" panose="020B0603040304020203" pitchFamily="34" charset="0"/>
              </a:rPr>
              <a:t> Ort,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andem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Sie</a:t>
            </a:r>
            <a:r>
              <a:rPr lang="en-US" dirty="0" smtClean="0">
                <a:latin typeface="Frutiger Neue 1450 Pro Regular" panose="020B0603040304020203" pitchFamily="34" charset="0"/>
              </a:rPr>
              <a:t> die Route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starten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möchten</a:t>
            </a:r>
            <a:endParaRPr lang="en-US" dirty="0">
              <a:latin typeface="Frutiger Neue 1450 Pro Regular" panose="020B06030403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Frutiger Neue 1450 Pro Regular" panose="020B0603040304020203" pitchFamily="34" charset="0"/>
              </a:rPr>
              <a:t>Drücken</a:t>
            </a:r>
            <a:r>
              <a:rPr lang="en-US" dirty="0" smtClean="0">
                <a:latin typeface="Frutiger Neue 1450 Pro Regular" panose="020B0603040304020203" pitchFamily="34" charset="0"/>
              </a:rPr>
              <a:t> und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halten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Sie</a:t>
            </a:r>
            <a:r>
              <a:rPr lang="en-US" dirty="0" smtClean="0">
                <a:latin typeface="Frutiger Neue 1450 Pro Regular" panose="020B0603040304020203" pitchFamily="34" charset="0"/>
              </a:rPr>
              <a:t> die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Lesezeichentaste</a:t>
            </a:r>
            <a:endParaRPr lang="en-US" dirty="0">
              <a:latin typeface="Frutiger Neue 1450 Pro Regular" panose="020B06030403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Frutiger Neue 1450 Pro Regular" panose="020B0603040304020203" pitchFamily="34" charset="0"/>
              </a:rPr>
              <a:t>Bestätigen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Sie</a:t>
            </a:r>
            <a:r>
              <a:rPr lang="en-US" dirty="0" smtClean="0">
                <a:latin typeface="Frutiger Neue 1450 Pro Regular" panose="020B0603040304020203" pitchFamily="34" charset="0"/>
              </a:rPr>
              <a:t> mit (#)</a:t>
            </a:r>
            <a:endParaRPr lang="en-US" dirty="0">
              <a:latin typeface="Frutiger Neue 1450 Pro Regular" panose="020B06030403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Frutiger Neue 1450 Pro Regular" panose="020B0603040304020203" pitchFamily="34" charset="0"/>
              </a:rPr>
              <a:t>Sprechen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Sie</a:t>
            </a:r>
            <a:r>
              <a:rPr lang="en-US" dirty="0" smtClean="0">
                <a:latin typeface="Frutiger Neue 1450 Pro Regular" panose="020B0603040304020203" pitchFamily="34" charset="0"/>
              </a:rPr>
              <a:t> in den Trek </a:t>
            </a:r>
            <a:r>
              <a:rPr lang="en-US" dirty="0">
                <a:latin typeface="Frutiger Neue 1450 Pro Regular" panose="020B0603040304020203" pitchFamily="34" charset="0"/>
              </a:rPr>
              <a:t>(4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Sek</a:t>
            </a:r>
            <a:r>
              <a:rPr lang="en-US" dirty="0" smtClean="0">
                <a:latin typeface="Frutiger Neue 1450 Pro Regular" panose="020B0603040304020203" pitchFamily="34" charset="0"/>
              </a:rPr>
              <a:t>.) und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benennen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Sie</a:t>
            </a:r>
            <a:r>
              <a:rPr lang="en-US" dirty="0" smtClean="0">
                <a:latin typeface="Frutiger Neue 1450 Pro Regular" panose="020B0603040304020203" pitchFamily="34" charset="0"/>
              </a:rPr>
              <a:t> die Route</a:t>
            </a:r>
            <a:endParaRPr lang="en-US" dirty="0">
              <a:latin typeface="Frutiger Neue 1450 Pro Regular" panose="020B06030403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Gehen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Sie</a:t>
            </a:r>
            <a:r>
              <a:rPr lang="en-US" dirty="0" smtClean="0">
                <a:latin typeface="Frutiger Neue 1450 Pro Regular" panose="020B0603040304020203" pitchFamily="34" charset="0"/>
              </a:rPr>
              <a:t> die Route so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lange</a:t>
            </a:r>
            <a:r>
              <a:rPr lang="en-US" dirty="0" smtClean="0">
                <a:latin typeface="Frutiger Neue 1450 Pro Regular" panose="020B0603040304020203" pitchFamily="34" charset="0"/>
              </a:rPr>
              <a:t> ab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wie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nötig</a:t>
            </a:r>
            <a:endParaRPr lang="en-US" dirty="0">
              <a:latin typeface="Frutiger Neue 1450 Pro Regular" panose="020B06030403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Frutiger Neue 1450 Pro Regular" panose="020B0603040304020203" pitchFamily="34" charset="0"/>
              </a:rPr>
              <a:t>Drücken</a:t>
            </a:r>
            <a:r>
              <a:rPr lang="en-US" dirty="0">
                <a:latin typeface="Frutiger Neue 1450 Pro Regular" panose="020B0603040304020203" pitchFamily="34" charset="0"/>
              </a:rPr>
              <a:t> und </a:t>
            </a:r>
            <a:r>
              <a:rPr lang="en-US" dirty="0" err="1">
                <a:latin typeface="Frutiger Neue 1450 Pro Regular" panose="020B0603040304020203" pitchFamily="34" charset="0"/>
              </a:rPr>
              <a:t>halten</a:t>
            </a:r>
            <a:r>
              <a:rPr lang="en-US" dirty="0">
                <a:latin typeface="Frutiger Neue 1450 Pro Regular" panose="020B0603040304020203" pitchFamily="34" charset="0"/>
              </a:rPr>
              <a:t> </a:t>
            </a:r>
            <a:r>
              <a:rPr lang="en-US" dirty="0" err="1">
                <a:latin typeface="Frutiger Neue 1450 Pro Regular" panose="020B0603040304020203" pitchFamily="34" charset="0"/>
              </a:rPr>
              <a:t>Sie</a:t>
            </a:r>
            <a:r>
              <a:rPr lang="en-US" dirty="0">
                <a:latin typeface="Frutiger Neue 1450 Pro Regular" panose="020B0603040304020203" pitchFamily="34" charset="0"/>
              </a:rPr>
              <a:t> die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Lesezeichentaste</a:t>
            </a:r>
            <a:r>
              <a:rPr lang="en-US" dirty="0" smtClean="0">
                <a:latin typeface="Frutiger Neue 1450 Pro Regular" panose="020B0603040304020203" pitchFamily="34" charset="0"/>
              </a:rPr>
              <a:t> um die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Aufzeichnung</a:t>
            </a:r>
            <a:r>
              <a:rPr lang="en-US" dirty="0" smtClean="0">
                <a:latin typeface="Frutiger Neue 1450 Pro Regular" panose="020B0603040304020203" pitchFamily="34" charset="0"/>
              </a:rPr>
              <a:t> der Route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zu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beenden</a:t>
            </a:r>
            <a:endParaRPr lang="en-US" dirty="0">
              <a:latin typeface="Frutiger Neue 1450 Pro Regular" panose="020B06030403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utiger Neue 1450 Pro Regular" panose="020B0603040304020203" pitchFamily="34" charset="0"/>
              </a:rPr>
              <a:t>Die Route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wird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gespeichert</a:t>
            </a:r>
            <a:r>
              <a:rPr lang="en-US" dirty="0" smtClean="0">
                <a:latin typeface="Frutiger Neue 1450 Pro Regular" panose="020B0603040304020203" pitchFamily="34" charset="0"/>
              </a:rPr>
              <a:t> und 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kann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genauso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wieder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abgerufen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werden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zu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einem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anderen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Zeitpunkt</a:t>
            </a:r>
            <a:endParaRPr lang="en-US" dirty="0">
              <a:latin typeface="Frutiger Neue 1450 Pro Regular" panose="020B0603040304020203" pitchFamily="34" charset="0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429" y="1556792"/>
            <a:ext cx="3099524" cy="496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427409" cy="767789"/>
          </a:xfrm>
          <a:prstGeom prst="rect">
            <a:avLst/>
          </a:prstGeom>
        </p:spPr>
      </p:pic>
      <p:sp>
        <p:nvSpPr>
          <p:cNvPr id="14" name="Titel 6"/>
          <p:cNvSpPr txBox="1">
            <a:spLocks/>
          </p:cNvSpPr>
          <p:nvPr/>
        </p:nvSpPr>
        <p:spPr>
          <a:xfrm>
            <a:off x="6516216" y="3379990"/>
            <a:ext cx="2448272" cy="1489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Unsere</a:t>
            </a:r>
          </a:p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 Mission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31840" y="176490"/>
            <a:ext cx="558011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Szenario</a:t>
            </a:r>
            <a:r>
              <a:rPr lang="en-US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 3 </a:t>
            </a:r>
          </a:p>
          <a:p>
            <a:pPr algn="l"/>
            <a:r>
              <a:rPr lang="en-US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Nach</a:t>
            </a:r>
            <a:r>
              <a:rPr lang="en-US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Sehenswürdigkeiten</a:t>
            </a:r>
            <a:r>
              <a:rPr lang="en-US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suchen</a:t>
            </a:r>
            <a:endParaRPr lang="en-US" dirty="0">
              <a:solidFill>
                <a:srgbClr val="0D7691"/>
              </a:solidFill>
              <a:latin typeface="Frutiger Neue 1450 Pro Regular" panose="020B0603040304020203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67543" y="2204864"/>
            <a:ext cx="51448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utiger Neue 1450 Pro Regular" panose="020B0603040304020203" pitchFamily="34" charset="0"/>
              </a:rPr>
              <a:t>Taste 5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drücken</a:t>
            </a:r>
            <a:r>
              <a:rPr lang="en-US" dirty="0" smtClean="0">
                <a:latin typeface="Frutiger Neue 1450 Pro Regular" panose="020B0603040304020203" pitchFamily="34" charset="0"/>
              </a:rPr>
              <a:t> und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halten</a:t>
            </a:r>
            <a:endParaRPr lang="en-US" dirty="0">
              <a:latin typeface="Frutiger Neue 1450 Pro Regular" panose="020B06030403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Frutiger Neue 1450 Pro Regular" panose="020B0603040304020203" pitchFamily="34" charset="0"/>
              </a:rPr>
              <a:t>Sehenswürdigkeiten</a:t>
            </a:r>
            <a:r>
              <a:rPr lang="en-US" dirty="0" smtClean="0">
                <a:latin typeface="Frutiger Neue 1450 Pro Regular" panose="020B0603040304020203" pitchFamily="34" charset="0"/>
              </a:rPr>
              <a:t> in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unmittelbarer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Nähe</a:t>
            </a:r>
            <a:r>
              <a:rPr lang="en-US" dirty="0" smtClean="0">
                <a:latin typeface="Frutiger Neue 1450 Pro Regular" panose="020B0603040304020203" pitchFamily="34" charset="0"/>
              </a:rPr>
              <a:t> 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werden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dir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aufgelistet</a:t>
            </a:r>
            <a:endParaRPr lang="en-US" dirty="0">
              <a:latin typeface="Frutiger Neue 1450 Pro Regular" panose="020B06030403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Frutiger Neue 1450 Pro Regular" panose="020B0603040304020203" pitchFamily="34" charset="0"/>
              </a:rPr>
              <a:t>Für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eine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erweiterte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Suche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drücken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Sie</a:t>
            </a:r>
            <a:r>
              <a:rPr lang="en-US" dirty="0" smtClean="0">
                <a:latin typeface="Frutiger Neue 1450 Pro Regular" panose="020B0603040304020203" pitchFamily="34" charset="0"/>
              </a:rPr>
              <a:t> den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linken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Pfeil</a:t>
            </a:r>
            <a:r>
              <a:rPr lang="en-US" dirty="0" smtClean="0">
                <a:latin typeface="Frutiger Neue 1450 Pro Regular" panose="020B0603040304020203" pitchFamily="34" charset="0"/>
              </a:rPr>
              <a:t> (4) und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dann</a:t>
            </a:r>
            <a:r>
              <a:rPr lang="en-US" dirty="0" smtClean="0">
                <a:latin typeface="Frutiger Neue 1450 Pro Regular" panose="020B0603040304020203" pitchFamily="34" charset="0"/>
              </a:rPr>
              <a:t> die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Bestätigungstaste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Raute</a:t>
            </a:r>
            <a:r>
              <a:rPr lang="en-US" dirty="0" smtClean="0">
                <a:latin typeface="Frutiger Neue 1450 Pro Regular" panose="020B0603040304020203" pitchFamily="34" charset="0"/>
              </a:rPr>
              <a:t> (#)</a:t>
            </a:r>
            <a:endParaRPr lang="en-US" dirty="0">
              <a:latin typeface="Frutiger Neue 1450 Pro Regular" panose="020B06030403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Frutiger Neue 1450 Pro Regular" panose="020B0603040304020203" pitchFamily="34" charset="0"/>
              </a:rPr>
              <a:t>Sie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ekönnen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aus</a:t>
            </a:r>
            <a:r>
              <a:rPr lang="en-US" dirty="0" smtClean="0">
                <a:latin typeface="Frutiger Neue 1450 Pro Regular" panose="020B0603040304020203" pitchFamily="34" charset="0"/>
              </a:rPr>
              <a:t> 11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Kategorien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wählen</a:t>
            </a:r>
            <a:r>
              <a:rPr lang="en-US" dirty="0" smtClean="0">
                <a:latin typeface="Frutiger Neue 1450 Pro Regular" panose="020B0603040304020203" pitchFamily="34" charset="0"/>
              </a:rPr>
              <a:t>,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einschließlich</a:t>
            </a:r>
            <a:r>
              <a:rPr lang="en-US" dirty="0" smtClean="0">
                <a:latin typeface="Frutiger Neue 1450 Pro Regular" panose="020B0603040304020203" pitchFamily="34" charset="0"/>
              </a:rPr>
              <a:t> der the </a:t>
            </a:r>
            <a:r>
              <a:rPr lang="en-US" dirty="0">
                <a:latin typeface="Frutiger Neue 1450 Pro Regular" panose="020B0603040304020203" pitchFamily="34" charset="0"/>
              </a:rPr>
              <a:t>“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alle</a:t>
            </a:r>
            <a:r>
              <a:rPr lang="en-US" dirty="0" smtClean="0">
                <a:latin typeface="Frutiger Neue 1450 Pro Regular" panose="020B0603040304020203" pitchFamily="34" charset="0"/>
              </a:rPr>
              <a:t>”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Kategorie</a:t>
            </a:r>
            <a:endParaRPr lang="en-US" dirty="0">
              <a:latin typeface="Frutiger Neue 1450 Pro Regular" panose="020B06030403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Frutiger Neue 1450 Pro Regular" panose="020B0603040304020203" pitchFamily="34" charset="0"/>
              </a:rPr>
              <a:t>Bestätigen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Sie</a:t>
            </a:r>
            <a:r>
              <a:rPr lang="en-US" dirty="0" smtClean="0">
                <a:latin typeface="Frutiger Neue 1450 Pro Regular" panose="020B0603040304020203" pitchFamily="34" charset="0"/>
              </a:rPr>
              <a:t> mit (#) und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Ihnen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werden</a:t>
            </a:r>
            <a:r>
              <a:rPr lang="en-US" dirty="0" smtClean="0">
                <a:latin typeface="Frutiger Neue 1450 Pro Regular" panose="020B0603040304020203" pitchFamily="34" charset="0"/>
              </a:rPr>
              <a:t> die 50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nächsten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Punkte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vorgeschlagen</a:t>
            </a:r>
            <a:r>
              <a:rPr lang="en-US" dirty="0" smtClean="0">
                <a:latin typeface="Frutiger Neue 1450 Pro Regular" panose="020B0603040304020203" pitchFamily="34" charset="0"/>
              </a:rPr>
              <a:t>.</a:t>
            </a:r>
            <a:endParaRPr lang="en-US" dirty="0">
              <a:latin typeface="Frutiger Neue 1450 Pro Regular" panose="020B0603040304020203" pitchFamily="34" charset="0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429" y="1556792"/>
            <a:ext cx="3099524" cy="496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2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427409" cy="767789"/>
          </a:xfrm>
          <a:prstGeom prst="rect">
            <a:avLst/>
          </a:prstGeom>
        </p:spPr>
      </p:pic>
      <p:sp>
        <p:nvSpPr>
          <p:cNvPr id="14" name="Titel 6"/>
          <p:cNvSpPr txBox="1">
            <a:spLocks/>
          </p:cNvSpPr>
          <p:nvPr/>
        </p:nvSpPr>
        <p:spPr>
          <a:xfrm>
            <a:off x="6516216" y="3379990"/>
            <a:ext cx="2448272" cy="1489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Unsere</a:t>
            </a:r>
          </a:p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 Mission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31840" y="176490"/>
            <a:ext cx="558011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Szenario</a:t>
            </a:r>
            <a:r>
              <a:rPr lang="en-US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 4 </a:t>
            </a:r>
          </a:p>
          <a:p>
            <a:pPr algn="l"/>
            <a:r>
              <a:rPr lang="en-US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Eine</a:t>
            </a:r>
            <a:r>
              <a:rPr lang="en-US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Adresse</a:t>
            </a:r>
            <a:r>
              <a:rPr lang="en-US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eingeben</a:t>
            </a:r>
            <a:endParaRPr lang="en-US" dirty="0">
              <a:solidFill>
                <a:srgbClr val="0D7691"/>
              </a:solidFill>
              <a:latin typeface="Frutiger Neue 1450 Pro Regular" panose="020B0603040304020203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67543" y="2204864"/>
            <a:ext cx="51448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Frutiger Neue 1450 Pro Regular" panose="020B0603040304020203" pitchFamily="34" charset="0"/>
              </a:rPr>
              <a:t>Drücken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Sie</a:t>
            </a:r>
            <a:r>
              <a:rPr lang="en-US" dirty="0" smtClean="0">
                <a:latin typeface="Frutiger Neue 1450 Pro Regular" panose="020B0603040304020203" pitchFamily="34" charset="0"/>
              </a:rPr>
              <a:t> die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Gehe</a:t>
            </a:r>
            <a:r>
              <a:rPr lang="en-US" dirty="0">
                <a:latin typeface="Frutiger Neue 1450 Pro Regular" panose="020B0603040304020203" pitchFamily="34" charset="0"/>
              </a:rPr>
              <a:t>-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zu</a:t>
            </a:r>
            <a:r>
              <a:rPr lang="en-US" dirty="0" smtClean="0">
                <a:latin typeface="Frutiger Neue 1450 Pro Regular" panose="020B0603040304020203" pitchFamily="34" charset="0"/>
              </a:rPr>
              <a:t>-Taste</a:t>
            </a:r>
            <a:endParaRPr lang="en-US" dirty="0">
              <a:latin typeface="Frutiger Neue 1450 Pro Regular" panose="020B06030403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Frutiger Neue 1450 Pro Regular" panose="020B0603040304020203" pitchFamily="34" charset="0"/>
              </a:rPr>
              <a:t>Gehen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Sie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zurück</a:t>
            </a:r>
            <a:r>
              <a:rPr lang="en-US" dirty="0" smtClean="0">
                <a:latin typeface="Frutiger Neue 1450 Pro Regular" panose="020B0603040304020203" pitchFamily="34" charset="0"/>
              </a:rPr>
              <a:t> (4 Taste) um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eine</a:t>
            </a:r>
            <a:r>
              <a:rPr lang="en-US" dirty="0" smtClean="0">
                <a:latin typeface="Frutiger Neue 1450 Pro Regular" panose="020B0603040304020203" pitchFamily="34" charset="0"/>
              </a:rPr>
              <a:t> PLZ 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einzugeben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Frutiger Neue 1450 Pro Regular" panose="020B0603040304020203" pitchFamily="34" charset="0"/>
              </a:rPr>
              <a:t>Drücken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Sie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wieder</a:t>
            </a:r>
            <a:r>
              <a:rPr lang="en-US" dirty="0" smtClean="0">
                <a:latin typeface="Frutiger Neue 1450 Pro Regular" panose="020B0603040304020203" pitchFamily="34" charset="0"/>
              </a:rPr>
              <a:t>  </a:t>
            </a:r>
            <a:r>
              <a:rPr lang="en-US" dirty="0">
                <a:latin typeface="Frutiger Neue 1450 Pro Regular" panose="020B0603040304020203" pitchFamily="34" charset="0"/>
              </a:rPr>
              <a:t>4 </a:t>
            </a:r>
            <a:r>
              <a:rPr lang="en-US" dirty="0" smtClean="0">
                <a:latin typeface="Frutiger Neue 1450 Pro Regular" panose="020B0603040304020203" pitchFamily="34" charset="0"/>
              </a:rPr>
              <a:t>um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eine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Adresse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einzugeben</a:t>
            </a:r>
            <a:endParaRPr lang="en-US" dirty="0">
              <a:latin typeface="Frutiger Neue 1450 Pro Regular" panose="020B06030403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Frutiger Neue 1450 Pro Regular" panose="020B0603040304020203" pitchFamily="34" charset="0"/>
              </a:rPr>
              <a:t>Bestätigen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Sie</a:t>
            </a:r>
            <a:r>
              <a:rPr lang="en-US" dirty="0" smtClean="0">
                <a:latin typeface="Frutiger Neue 1450 Pro Regular" panose="020B0603040304020203" pitchFamily="34" charset="0"/>
              </a:rPr>
              <a:t> (#) und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starten</a:t>
            </a:r>
            <a:r>
              <a:rPr lang="en-US" dirty="0" smtClean="0">
                <a:latin typeface="Frutiger Neue 1450 Pro Regular" panose="020B0603040304020203" pitchFamily="34" charset="0"/>
              </a:rPr>
              <a:t> die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Eingabe</a:t>
            </a:r>
            <a:endParaRPr lang="en-US" dirty="0">
              <a:latin typeface="Frutiger Neue 1450 Pro Regular" panose="020B0603040304020203" pitchFamily="34" charset="0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429" y="1556792"/>
            <a:ext cx="3099524" cy="496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427409" cy="767789"/>
          </a:xfrm>
          <a:prstGeom prst="rect">
            <a:avLst/>
          </a:prstGeom>
        </p:spPr>
      </p:pic>
      <p:sp>
        <p:nvSpPr>
          <p:cNvPr id="14" name="Titel 6"/>
          <p:cNvSpPr txBox="1">
            <a:spLocks/>
          </p:cNvSpPr>
          <p:nvPr/>
        </p:nvSpPr>
        <p:spPr>
          <a:xfrm>
            <a:off x="6516216" y="3379990"/>
            <a:ext cx="2448272" cy="1489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Unsere</a:t>
            </a:r>
          </a:p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 Mission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31840" y="176490"/>
            <a:ext cx="558011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Szenario</a:t>
            </a:r>
            <a:r>
              <a:rPr lang="en-US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 4 </a:t>
            </a:r>
          </a:p>
          <a:p>
            <a:pPr algn="l"/>
            <a:r>
              <a:rPr lang="en-US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Eine</a:t>
            </a:r>
            <a:r>
              <a:rPr lang="en-US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Adresse</a:t>
            </a:r>
            <a:r>
              <a:rPr lang="en-US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eingeben</a:t>
            </a:r>
            <a:endParaRPr lang="en-US" dirty="0">
              <a:solidFill>
                <a:srgbClr val="0D7691"/>
              </a:solidFill>
              <a:latin typeface="Frutiger Neue 1450 Pro Regular" panose="020B0603040304020203" pitchFamily="34" charset="0"/>
            </a:endParaRPr>
          </a:p>
        </p:txBody>
      </p:sp>
      <p:pic>
        <p:nvPicPr>
          <p:cNvPr id="7" name="Picture 2" descr="Image result for the phone lett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67" y="2039975"/>
            <a:ext cx="2814858" cy="38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6"/>
          <p:cNvSpPr txBox="1"/>
          <p:nvPr/>
        </p:nvSpPr>
        <p:spPr>
          <a:xfrm>
            <a:off x="4655037" y="2070747"/>
            <a:ext cx="4035272" cy="699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400" spc="800" dirty="0"/>
              <a:t>Belpstrasse</a:t>
            </a:r>
            <a:r>
              <a:rPr lang="de-CH" sz="4400" dirty="0"/>
              <a:t> </a:t>
            </a:r>
            <a:endParaRPr lang="en-GB" sz="4400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4689721" y="3088612"/>
            <a:ext cx="3185813" cy="341900"/>
            <a:chOff x="4689721" y="3088612"/>
            <a:chExt cx="3185813" cy="341900"/>
          </a:xfrm>
        </p:grpSpPr>
        <p:sp>
          <p:nvSpPr>
            <p:cNvPr id="13" name="Rounded Rectangle 7"/>
            <p:cNvSpPr/>
            <p:nvPr/>
          </p:nvSpPr>
          <p:spPr>
            <a:xfrm>
              <a:off x="4689721" y="3103203"/>
              <a:ext cx="356412" cy="327309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5" name="Rounded Rectangle 8"/>
            <p:cNvSpPr/>
            <p:nvPr/>
          </p:nvSpPr>
          <p:spPr>
            <a:xfrm>
              <a:off x="5094451" y="3103203"/>
              <a:ext cx="356412" cy="327309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6" name="Rounded Rectangle 9"/>
            <p:cNvSpPr/>
            <p:nvPr/>
          </p:nvSpPr>
          <p:spPr>
            <a:xfrm>
              <a:off x="5499181" y="3101174"/>
              <a:ext cx="356412" cy="327309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ounded Rectangle 10"/>
            <p:cNvSpPr/>
            <p:nvPr/>
          </p:nvSpPr>
          <p:spPr>
            <a:xfrm>
              <a:off x="5905510" y="3101174"/>
              <a:ext cx="356412" cy="327309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" name="Rounded Rectangle 11"/>
            <p:cNvSpPr/>
            <p:nvPr/>
          </p:nvSpPr>
          <p:spPr>
            <a:xfrm>
              <a:off x="6308913" y="3101174"/>
              <a:ext cx="356412" cy="327309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9" name="Rounded Rectangle 12"/>
            <p:cNvSpPr/>
            <p:nvPr/>
          </p:nvSpPr>
          <p:spPr>
            <a:xfrm>
              <a:off x="6712316" y="3101174"/>
              <a:ext cx="356412" cy="327309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0" name="Rounded Rectangle 13"/>
            <p:cNvSpPr/>
            <p:nvPr/>
          </p:nvSpPr>
          <p:spPr>
            <a:xfrm>
              <a:off x="7115719" y="3088612"/>
              <a:ext cx="356412" cy="327309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1" name="Rounded Rectangle 14"/>
            <p:cNvSpPr/>
            <p:nvPr/>
          </p:nvSpPr>
          <p:spPr>
            <a:xfrm>
              <a:off x="7519122" y="3088612"/>
              <a:ext cx="356412" cy="327309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22" name="TextBox 15"/>
          <p:cNvSpPr txBox="1"/>
          <p:nvPr/>
        </p:nvSpPr>
        <p:spPr>
          <a:xfrm>
            <a:off x="4861303" y="3935629"/>
            <a:ext cx="466296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b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5615270" y="3933056"/>
            <a:ext cx="512926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e</a:t>
            </a:r>
          </a:p>
        </p:txBody>
      </p:sp>
      <p:sp>
        <p:nvSpPr>
          <p:cNvPr id="24" name="TextBox 17"/>
          <p:cNvSpPr txBox="1"/>
          <p:nvPr/>
        </p:nvSpPr>
        <p:spPr>
          <a:xfrm>
            <a:off x="6676298" y="3962611"/>
            <a:ext cx="466296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l</a:t>
            </a:r>
          </a:p>
        </p:txBody>
      </p:sp>
      <p:sp>
        <p:nvSpPr>
          <p:cNvPr id="25" name="TextBox 18"/>
          <p:cNvSpPr txBox="1"/>
          <p:nvPr/>
        </p:nvSpPr>
        <p:spPr>
          <a:xfrm>
            <a:off x="7488528" y="3962611"/>
            <a:ext cx="512926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77248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427409" cy="767789"/>
          </a:xfrm>
          <a:prstGeom prst="rect">
            <a:avLst/>
          </a:prstGeom>
        </p:spPr>
      </p:pic>
      <p:sp>
        <p:nvSpPr>
          <p:cNvPr id="14" name="Titel 6"/>
          <p:cNvSpPr txBox="1">
            <a:spLocks/>
          </p:cNvSpPr>
          <p:nvPr/>
        </p:nvSpPr>
        <p:spPr>
          <a:xfrm>
            <a:off x="6516216" y="3379990"/>
            <a:ext cx="2448272" cy="1489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Unsere</a:t>
            </a:r>
          </a:p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 Mission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31840" y="176490"/>
            <a:ext cx="558011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Tasten</a:t>
            </a:r>
            <a:r>
              <a:rPr lang="en-US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lange</a:t>
            </a:r>
            <a:r>
              <a:rPr lang="en-US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drücken</a:t>
            </a:r>
            <a:r>
              <a:rPr lang="en-US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:</a:t>
            </a:r>
          </a:p>
          <a:p>
            <a:pPr algn="l"/>
            <a:r>
              <a:rPr lang="en-US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Orientierung</a:t>
            </a:r>
            <a:endParaRPr lang="en-US" dirty="0">
              <a:solidFill>
                <a:srgbClr val="0D7691"/>
              </a:solidFill>
              <a:latin typeface="Frutiger Neue 1450 Pro Regular" panose="020B0603040304020203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827584" y="2069662"/>
            <a:ext cx="72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9  			</a:t>
            </a:r>
            <a:r>
              <a:rPr lang="en-US" dirty="0" err="1" smtClean="0"/>
              <a:t>Halten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Backtrack (</a:t>
            </a:r>
            <a:r>
              <a:rPr lang="en-US" dirty="0" err="1" smtClean="0"/>
              <a:t>Rückführung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 smtClean="0"/>
              <a:t>Gehe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 </a:t>
            </a:r>
            <a:r>
              <a:rPr lang="en-US" dirty="0"/>
              <a:t>		</a:t>
            </a:r>
            <a:r>
              <a:rPr lang="en-US" dirty="0" smtClean="0"/>
              <a:t>	</a:t>
            </a:r>
            <a:r>
              <a:rPr lang="en-US" dirty="0" err="1" smtClean="0"/>
              <a:t>Halten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Gehe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Route</a:t>
            </a:r>
            <a:endParaRPr lang="en-US" dirty="0"/>
          </a:p>
          <a:p>
            <a:r>
              <a:rPr lang="en-US" dirty="0" err="1" smtClean="0"/>
              <a:t>Lesezeichen</a:t>
            </a:r>
            <a:r>
              <a:rPr lang="en-US" dirty="0" smtClean="0"/>
              <a:t> </a:t>
            </a:r>
            <a:r>
              <a:rPr lang="en-US" dirty="0"/>
              <a:t>		</a:t>
            </a:r>
            <a:r>
              <a:rPr lang="en-US" dirty="0" err="1" smtClean="0"/>
              <a:t>Halten</a:t>
            </a:r>
            <a:r>
              <a:rPr lang="en-US" dirty="0" smtClean="0"/>
              <a:t> um </a:t>
            </a:r>
            <a:r>
              <a:rPr lang="en-US" dirty="0" err="1" smtClean="0"/>
              <a:t>eine</a:t>
            </a:r>
            <a:r>
              <a:rPr lang="en-US" dirty="0" smtClean="0"/>
              <a:t> Route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erstellen</a:t>
            </a:r>
            <a:endParaRPr lang="en-US" dirty="0"/>
          </a:p>
          <a:p>
            <a:r>
              <a:rPr lang="en-US" dirty="0"/>
              <a:t>7  			</a:t>
            </a:r>
            <a:r>
              <a:rPr lang="en-US" dirty="0" err="1" smtClean="0"/>
              <a:t>Halten</a:t>
            </a:r>
            <a:r>
              <a:rPr lang="en-US" dirty="0" smtClean="0"/>
              <a:t> um </a:t>
            </a:r>
            <a:r>
              <a:rPr lang="en-US" dirty="0" err="1" smtClean="0"/>
              <a:t>Stimmen</a:t>
            </a:r>
            <a:r>
              <a:rPr lang="en-US" dirty="0" smtClean="0"/>
              <a:t> </a:t>
            </a:r>
            <a:r>
              <a:rPr lang="en-US" dirty="0" err="1" smtClean="0"/>
              <a:t>umzuschalten</a:t>
            </a:r>
            <a:endParaRPr lang="en-US" dirty="0"/>
          </a:p>
          <a:p>
            <a:r>
              <a:rPr lang="en-US" dirty="0"/>
              <a:t>1  			</a:t>
            </a:r>
            <a:r>
              <a:rPr lang="en-US" dirty="0" err="1" smtClean="0"/>
              <a:t>Halten</a:t>
            </a:r>
            <a:r>
              <a:rPr lang="en-US" dirty="0" smtClean="0"/>
              <a:t> um </a:t>
            </a:r>
            <a:r>
              <a:rPr lang="en-US" dirty="0" err="1" smtClean="0"/>
              <a:t>Bedienungsanleitung</a:t>
            </a:r>
            <a:r>
              <a:rPr lang="en-US" dirty="0" smtClean="0"/>
              <a:t> </a:t>
            </a:r>
            <a:r>
              <a:rPr lang="en-US" dirty="0" err="1" smtClean="0"/>
              <a:t>aufzurufen</a:t>
            </a:r>
            <a:endParaRPr lang="en-US" dirty="0"/>
          </a:p>
          <a:p>
            <a:r>
              <a:rPr lang="en-US" dirty="0"/>
              <a:t>5  			</a:t>
            </a:r>
            <a:r>
              <a:rPr lang="en-US" dirty="0" err="1" smtClean="0"/>
              <a:t>Halten</a:t>
            </a:r>
            <a:r>
              <a:rPr lang="en-US" dirty="0" smtClean="0"/>
              <a:t> um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erfahren</a:t>
            </a:r>
            <a:r>
              <a:rPr lang="en-US" dirty="0" smtClean="0"/>
              <a:t>, was in der </a:t>
            </a:r>
            <a:r>
              <a:rPr lang="en-US" dirty="0" err="1" smtClean="0"/>
              <a:t>Umgebung</a:t>
            </a:r>
            <a:r>
              <a:rPr lang="en-US" dirty="0" smtClean="0"/>
              <a:t> 			</a:t>
            </a:r>
            <a:r>
              <a:rPr lang="en-US" dirty="0" err="1" smtClean="0"/>
              <a:t>ist</a:t>
            </a:r>
            <a:endParaRPr lang="en-US" dirty="0"/>
          </a:p>
          <a:p>
            <a:r>
              <a:rPr lang="en-US" dirty="0"/>
              <a:t>0			</a:t>
            </a:r>
            <a:r>
              <a:rPr lang="en-US" dirty="0" err="1" smtClean="0"/>
              <a:t>Halten</a:t>
            </a:r>
            <a:r>
              <a:rPr lang="en-US" dirty="0" smtClean="0"/>
              <a:t> um die </a:t>
            </a:r>
            <a:r>
              <a:rPr lang="en-US" dirty="0" err="1" smtClean="0"/>
              <a:t>Tastenbeschreibung</a:t>
            </a:r>
            <a:r>
              <a:rPr lang="en-US" dirty="0" smtClean="0"/>
              <a:t> </a:t>
            </a:r>
            <a:r>
              <a:rPr lang="en-US" dirty="0" err="1" smtClean="0"/>
              <a:t>aufzurufen</a:t>
            </a:r>
            <a:endParaRPr lang="en-US" dirty="0"/>
          </a:p>
          <a:p>
            <a:r>
              <a:rPr lang="en-US" dirty="0"/>
              <a:t>#			</a:t>
            </a:r>
            <a:r>
              <a:rPr lang="en-US" dirty="0" err="1" smtClean="0"/>
              <a:t>Halten</a:t>
            </a:r>
            <a:r>
              <a:rPr lang="en-US" dirty="0" smtClean="0"/>
              <a:t> um den </a:t>
            </a:r>
            <a:r>
              <a:rPr lang="en-US" dirty="0" err="1" smtClean="0"/>
              <a:t>Akkustand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erfahren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4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427409" cy="767789"/>
          </a:xfrm>
          <a:prstGeom prst="rect">
            <a:avLst/>
          </a:prstGeom>
        </p:spPr>
      </p:pic>
      <p:sp>
        <p:nvSpPr>
          <p:cNvPr id="14" name="Titel 6"/>
          <p:cNvSpPr txBox="1">
            <a:spLocks/>
          </p:cNvSpPr>
          <p:nvPr/>
        </p:nvSpPr>
        <p:spPr>
          <a:xfrm>
            <a:off x="6516216" y="3379990"/>
            <a:ext cx="2448272" cy="1489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Unsere</a:t>
            </a:r>
          </a:p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 Mission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31840" y="176490"/>
            <a:ext cx="558011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Stream Features</a:t>
            </a:r>
            <a:endParaRPr lang="en-US" dirty="0">
              <a:solidFill>
                <a:srgbClr val="0D7691"/>
              </a:solidFill>
              <a:latin typeface="Frutiger Neue 1450 Pro Regular" panose="020B0603040304020203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827584" y="2069662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Frutiger Neue 1450 Pro Regular" panose="020B0603040304020203" pitchFamily="34" charset="0"/>
              </a:rPr>
              <a:t>Haupt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>
                <a:latin typeface="Frutiger Neue 1450 Pro Regular" panose="020B0603040304020203" pitchFamily="34" charset="0"/>
              </a:rPr>
              <a:t>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utiger Neue 1450 Pro Regular" panose="020B0603040304020203" pitchFamily="34" charset="0"/>
              </a:rPr>
              <a:t>Was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ist</a:t>
            </a:r>
            <a:r>
              <a:rPr lang="en-US" dirty="0" smtClean="0">
                <a:latin typeface="Frutiger Neue 1450 Pro Regular" panose="020B0603040304020203" pitchFamily="34" charset="0"/>
              </a:rPr>
              <a:t> das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Bücherregal</a:t>
            </a:r>
            <a:endParaRPr lang="en-US" dirty="0">
              <a:latin typeface="Frutiger Neue 1450 Pro Regular" panose="020B06030403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Frutiger Neue 1450 Pro Regular" panose="020B0603040304020203" pitchFamily="34" charset="0"/>
              </a:rPr>
              <a:t>Durch</a:t>
            </a:r>
            <a:r>
              <a:rPr lang="en-US" dirty="0" smtClean="0">
                <a:latin typeface="Frutiger Neue 1450 Pro Regular" panose="020B0603040304020203" pitchFamily="34" charset="0"/>
              </a:rPr>
              <a:t> das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Bücherregal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stöbern</a:t>
            </a:r>
            <a:endParaRPr lang="en-US" dirty="0" smtClean="0">
              <a:latin typeface="Frutiger Neue 1450 Pro Regular" panose="020B06030403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Frutiger Neue 1450 Pro Regular" panose="020B0603040304020203" pitchFamily="34" charset="0"/>
              </a:rPr>
              <a:t>Dateien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abspielen</a:t>
            </a:r>
            <a:endParaRPr lang="en-US" dirty="0">
              <a:latin typeface="Frutiger Neue 1450 Pro Regular" panose="020B06030403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Frutiger Neue 1450 Pro Regular" panose="020B0603040304020203" pitchFamily="34" charset="0"/>
              </a:rPr>
              <a:t>Eine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Notiz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aufnehmen</a:t>
            </a:r>
            <a:endParaRPr lang="en-US" dirty="0">
              <a:latin typeface="Frutiger Neue 1450 Pro Regular" panose="020B06030403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Frutiger Neue 1450 Pro Regular" panose="020B0603040304020203" pitchFamily="34" charset="0"/>
              </a:rPr>
              <a:t>Woher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Inhalt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bekommen</a:t>
            </a:r>
            <a:endParaRPr lang="en-US" dirty="0">
              <a:latin typeface="Frutiger Neue 1450 Pro Regular" panose="020B06030403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1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427409" cy="767789"/>
          </a:xfrm>
          <a:prstGeom prst="rect">
            <a:avLst/>
          </a:prstGeom>
        </p:spPr>
      </p:pic>
      <p:sp>
        <p:nvSpPr>
          <p:cNvPr id="14" name="Titel 6"/>
          <p:cNvSpPr txBox="1">
            <a:spLocks/>
          </p:cNvSpPr>
          <p:nvPr/>
        </p:nvSpPr>
        <p:spPr>
          <a:xfrm>
            <a:off x="6516216" y="3379990"/>
            <a:ext cx="2448272" cy="1489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Unsere</a:t>
            </a:r>
          </a:p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 Mission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31840" y="176490"/>
            <a:ext cx="601216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Stream: </a:t>
            </a:r>
            <a:r>
              <a:rPr lang="en-US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Nützliche</a:t>
            </a:r>
            <a:r>
              <a:rPr lang="en-US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Tasten</a:t>
            </a:r>
            <a:endParaRPr lang="en-US" dirty="0" smtClean="0">
              <a:solidFill>
                <a:srgbClr val="0D7691"/>
              </a:solidFill>
              <a:latin typeface="Frutiger Neue 1450 Pro Regular" panose="020B0603040304020203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827584" y="2069662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			</a:t>
            </a:r>
            <a:r>
              <a:rPr lang="en-US" dirty="0" err="1" smtClean="0"/>
              <a:t>Bücherregal</a:t>
            </a:r>
            <a:endParaRPr lang="en-US" dirty="0"/>
          </a:p>
          <a:p>
            <a:r>
              <a:rPr lang="en-US" dirty="0"/>
              <a:t>5  			</a:t>
            </a:r>
            <a:r>
              <a:rPr lang="en-US" dirty="0" smtClean="0"/>
              <a:t>Wo-Bin-</a:t>
            </a:r>
            <a:r>
              <a:rPr lang="en-US" dirty="0" err="1" smtClean="0"/>
              <a:t>Ich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err="1" smtClean="0"/>
              <a:t>Gehe-Zu</a:t>
            </a:r>
            <a:r>
              <a:rPr lang="en-US" dirty="0" smtClean="0"/>
              <a:t>  </a:t>
            </a:r>
            <a:r>
              <a:rPr lang="en-US" dirty="0"/>
              <a:t>		</a:t>
            </a:r>
            <a:r>
              <a:rPr lang="en-US" dirty="0" smtClean="0"/>
              <a:t>	</a:t>
            </a:r>
            <a:r>
              <a:rPr lang="en-US" dirty="0" err="1" smtClean="0"/>
              <a:t>Gehe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Seite</a:t>
            </a:r>
            <a:r>
              <a:rPr lang="en-US" dirty="0" smtClean="0"/>
              <a:t>/</a:t>
            </a:r>
            <a:r>
              <a:rPr lang="en-US" dirty="0" err="1" smtClean="0"/>
              <a:t>Zeit</a:t>
            </a:r>
            <a:r>
              <a:rPr lang="en-US" dirty="0" smtClean="0"/>
              <a:t>/</a:t>
            </a:r>
            <a:r>
              <a:rPr lang="en-US" dirty="0" err="1"/>
              <a:t>S</a:t>
            </a:r>
            <a:r>
              <a:rPr lang="en-US" dirty="0" err="1" smtClean="0"/>
              <a:t>uche</a:t>
            </a:r>
            <a:endParaRPr lang="en-US" dirty="0"/>
          </a:p>
          <a:p>
            <a:r>
              <a:rPr lang="en-US" dirty="0" err="1" smtClean="0"/>
              <a:t>Lesezeichen</a:t>
            </a:r>
            <a:r>
              <a:rPr lang="en-US" dirty="0"/>
              <a:t>		</a:t>
            </a:r>
            <a:r>
              <a:rPr lang="en-US" dirty="0" err="1" smtClean="0"/>
              <a:t>Lesezeichenfunktionen</a:t>
            </a:r>
            <a:endParaRPr lang="en-US" dirty="0"/>
          </a:p>
          <a:p>
            <a:r>
              <a:rPr lang="en-US" dirty="0"/>
              <a:t>7  			</a:t>
            </a:r>
            <a:r>
              <a:rPr lang="en-US" dirty="0" err="1" smtClean="0"/>
              <a:t>Einstellungen</a:t>
            </a:r>
            <a:endParaRPr lang="en-US" dirty="0"/>
          </a:p>
          <a:p>
            <a:r>
              <a:rPr lang="en-US" dirty="0"/>
              <a:t>Play  		</a:t>
            </a:r>
            <a:r>
              <a:rPr lang="en-US" dirty="0" smtClean="0"/>
              <a:t>	play/stop</a:t>
            </a:r>
            <a:endParaRPr lang="en-US" dirty="0"/>
          </a:p>
          <a:p>
            <a:r>
              <a:rPr lang="en-US" dirty="0"/>
              <a:t>#  			</a:t>
            </a:r>
            <a:r>
              <a:rPr lang="en-US" dirty="0" err="1" smtClean="0"/>
              <a:t>bestätigen</a:t>
            </a:r>
            <a:endParaRPr lang="en-US" dirty="0"/>
          </a:p>
          <a:p>
            <a:r>
              <a:rPr lang="en-US" dirty="0"/>
              <a:t>Sleep		</a:t>
            </a:r>
            <a:r>
              <a:rPr lang="en-US" dirty="0" smtClean="0"/>
              <a:t>	</a:t>
            </a:r>
            <a:r>
              <a:rPr lang="en-US" dirty="0" err="1" smtClean="0"/>
              <a:t>Schlaftimer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2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427409" cy="767789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0" y="1640697"/>
            <a:ext cx="2802494" cy="5217303"/>
            <a:chOff x="6341506" y="1645613"/>
            <a:chExt cx="2802494" cy="5189961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506" y="2885143"/>
              <a:ext cx="2802494" cy="3950431"/>
            </a:xfrm>
            <a:prstGeom prst="rect">
              <a:avLst/>
            </a:prstGeom>
            <a:effectLst/>
          </p:spPr>
        </p:pic>
        <p:pic>
          <p:nvPicPr>
            <p:cNvPr id="9" name="Picture 5" descr="D:\08_Marketing\Hompage\Saved Pictures\Fotolia_60317304_XL_Missio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1506" y="1645613"/>
              <a:ext cx="2802494" cy="123953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itel 6"/>
          <p:cNvSpPr txBox="1">
            <a:spLocks/>
          </p:cNvSpPr>
          <p:nvPr/>
        </p:nvSpPr>
        <p:spPr>
          <a:xfrm>
            <a:off x="6516216" y="3379990"/>
            <a:ext cx="2448272" cy="1489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Unsere</a:t>
            </a:r>
          </a:p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 Mission</a:t>
            </a:r>
          </a:p>
        </p:txBody>
      </p:sp>
      <p:sp>
        <p:nvSpPr>
          <p:cNvPr id="4" name="Rechteck 3"/>
          <p:cNvSpPr/>
          <p:nvPr/>
        </p:nvSpPr>
        <p:spPr>
          <a:xfrm>
            <a:off x="3168352" y="2452570"/>
            <a:ext cx="55081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Frutiger Neue 1450 Pro Regular" panose="020B0603040304020203" pitchFamily="34" charset="0"/>
              </a:rPr>
              <a:t>Was </a:t>
            </a:r>
            <a:r>
              <a:rPr lang="en-US" sz="2800" dirty="0" err="1" smtClean="0">
                <a:latin typeface="Frutiger Neue 1450 Pro Regular" panose="020B0603040304020203" pitchFamily="34" charset="0"/>
              </a:rPr>
              <a:t>ist</a:t>
            </a:r>
            <a:r>
              <a:rPr lang="en-US" sz="2800" dirty="0" smtClean="0">
                <a:latin typeface="Frutiger Neue 1450 Pro Regular" panose="020B0603040304020203" pitchFamily="34" charset="0"/>
              </a:rPr>
              <a:t> der </a:t>
            </a:r>
            <a:r>
              <a:rPr lang="en-US" sz="2800" dirty="0" err="1" smtClean="0">
                <a:latin typeface="Frutiger Neue 1450 Pro Regular" panose="020B0603040304020203" pitchFamily="34" charset="0"/>
              </a:rPr>
              <a:t>VictorReader</a:t>
            </a:r>
            <a:r>
              <a:rPr lang="en-US" sz="2800" dirty="0" smtClean="0">
                <a:latin typeface="Frutiger Neue 1450 Pro Regular" panose="020B0603040304020203" pitchFamily="34" charset="0"/>
              </a:rPr>
              <a:t> </a:t>
            </a:r>
            <a:r>
              <a:rPr lang="en-US" sz="2800" dirty="0">
                <a:latin typeface="Frutiger Neue 1450 Pro Regular" panose="020B0603040304020203" pitchFamily="34" charset="0"/>
              </a:rPr>
              <a:t>Trek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Frutiger Neue 1450 Pro Regular" panose="020B0603040304020203" pitchFamily="34" charset="0"/>
              </a:rPr>
              <a:t>Hardware </a:t>
            </a:r>
            <a:r>
              <a:rPr lang="en-US" sz="2800" dirty="0" smtClean="0">
                <a:latin typeface="Frutiger Neue 1450 Pro Regular" panose="020B0603040304020203" pitchFamily="34" charset="0"/>
              </a:rPr>
              <a:t>Design</a:t>
            </a:r>
            <a:endParaRPr lang="en-US" sz="2800" dirty="0">
              <a:latin typeface="Frutiger Neue 1450 Pro Regular" panose="020B06030403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Frutiger Neue 1450 Pro Regular" panose="020B0603040304020203" pitchFamily="34" charset="0"/>
              </a:rPr>
              <a:t>Orientierungs</a:t>
            </a:r>
            <a:r>
              <a:rPr lang="en-US" sz="2800" dirty="0" smtClean="0">
                <a:latin typeface="Frutiger Neue 1450 Pro Regular" panose="020B0603040304020203" pitchFamily="34" charset="0"/>
              </a:rPr>
              <a:t>-/ GPS-Modus</a:t>
            </a:r>
            <a:endParaRPr lang="en-US" sz="2800" dirty="0">
              <a:latin typeface="Frutiger Neue 1450 Pro Regular" panose="020B06030403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Frutiger Neue 1450 Pro Regular" panose="020B0603040304020203" pitchFamily="34" charset="0"/>
              </a:rPr>
              <a:t>Anschlüsse</a:t>
            </a:r>
            <a:r>
              <a:rPr lang="en-US" sz="2800" dirty="0">
                <a:latin typeface="Frutiger Neue 1450 Pro Regular" panose="020B0603040304020203" pitchFamily="34" charset="0"/>
              </a:rPr>
              <a:t> </a:t>
            </a:r>
            <a:r>
              <a:rPr lang="en-US" sz="2800" dirty="0" smtClean="0">
                <a:latin typeface="Frutiger Neue 1450 Pro Regular" panose="020B0603040304020203" pitchFamily="34" charset="0"/>
              </a:rPr>
              <a:t>und </a:t>
            </a:r>
            <a:r>
              <a:rPr lang="en-US" sz="2800" dirty="0" err="1" smtClean="0">
                <a:latin typeface="Frutiger Neue 1450 Pro Regular" panose="020B0603040304020203" pitchFamily="34" charset="0"/>
              </a:rPr>
              <a:t>Tasten</a:t>
            </a:r>
            <a:endParaRPr lang="en-US" sz="2800" dirty="0">
              <a:latin typeface="Frutiger Neue 1450 Pro Regular" panose="020B06030403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Frutiger Neue 1450 Pro Regular" panose="020B0603040304020203" pitchFamily="34" charset="0"/>
              </a:rPr>
              <a:t>Anwendung</a:t>
            </a:r>
            <a:r>
              <a:rPr lang="en-US" sz="2800" dirty="0" smtClean="0">
                <a:latin typeface="Frutiger Neue 1450 Pro Regular" panose="020B0603040304020203" pitchFamily="34" charset="0"/>
              </a:rPr>
              <a:t> Stream</a:t>
            </a:r>
            <a:endParaRPr lang="en-US" sz="2800" dirty="0">
              <a:latin typeface="Frutiger Neue 1450 Pro Regular" panose="020B06030403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Frutiger Neue 1450 Pro Regular" panose="020B0603040304020203" pitchFamily="34" charset="0"/>
              </a:rPr>
              <a:t>Nützliche</a:t>
            </a:r>
            <a:r>
              <a:rPr lang="en-US" sz="2800" dirty="0" smtClean="0">
                <a:latin typeface="Frutiger Neue 1450 Pro Regular" panose="020B0603040304020203" pitchFamily="34" charset="0"/>
              </a:rPr>
              <a:t> </a:t>
            </a:r>
            <a:r>
              <a:rPr lang="en-US" sz="2800" dirty="0" err="1" smtClean="0">
                <a:latin typeface="Frutiger Neue 1450 Pro Regular" panose="020B0603040304020203" pitchFamily="34" charset="0"/>
              </a:rPr>
              <a:t>Tasten</a:t>
            </a:r>
            <a:endParaRPr lang="en-US" sz="2800" dirty="0">
              <a:latin typeface="Frutiger Neue 1450 Pro Regular" panose="020B06030403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Frutiger Neue 1450 Pro Regular" panose="020B0603040304020203" pitchFamily="34" charset="0"/>
              </a:rPr>
              <a:t>Features &amp; </a:t>
            </a:r>
            <a:r>
              <a:rPr lang="en-US" sz="2800" dirty="0" err="1" smtClean="0">
                <a:latin typeface="Frutiger Neue 1450 Pro Regular" panose="020B0603040304020203" pitchFamily="34" charset="0"/>
              </a:rPr>
              <a:t>Vorteile</a:t>
            </a:r>
            <a:endParaRPr lang="en-US" sz="2800" dirty="0">
              <a:latin typeface="Frutiger Neue 1450 Pro Regular" panose="020B0603040304020203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68352" y="1366770"/>
            <a:ext cx="558011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0D7691"/>
                </a:solidFill>
              </a:rPr>
              <a:t>Agenda </a:t>
            </a:r>
            <a:endParaRPr lang="en-US" dirty="0">
              <a:solidFill>
                <a:srgbClr val="0D76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9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427409" cy="767789"/>
          </a:xfrm>
          <a:prstGeom prst="rect">
            <a:avLst/>
          </a:prstGeom>
        </p:spPr>
      </p:pic>
      <p:sp>
        <p:nvSpPr>
          <p:cNvPr id="14" name="Titel 6"/>
          <p:cNvSpPr txBox="1">
            <a:spLocks/>
          </p:cNvSpPr>
          <p:nvPr/>
        </p:nvSpPr>
        <p:spPr>
          <a:xfrm>
            <a:off x="6516216" y="3379990"/>
            <a:ext cx="2448272" cy="1489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Unsere</a:t>
            </a:r>
          </a:p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 Mission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31840" y="176490"/>
            <a:ext cx="558011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0D7691"/>
                </a:solidFill>
              </a:rPr>
              <a:t>Stream: </a:t>
            </a:r>
            <a:r>
              <a:rPr lang="en-US" dirty="0" err="1" smtClean="0">
                <a:solidFill>
                  <a:srgbClr val="0D7691"/>
                </a:solidFill>
              </a:rPr>
              <a:t>Tasten</a:t>
            </a:r>
            <a:r>
              <a:rPr lang="en-US" dirty="0" smtClean="0">
                <a:solidFill>
                  <a:srgbClr val="0D7691"/>
                </a:solidFill>
              </a:rPr>
              <a:t> </a:t>
            </a:r>
            <a:r>
              <a:rPr lang="en-US" dirty="0" err="1" smtClean="0">
                <a:solidFill>
                  <a:srgbClr val="0D7691"/>
                </a:solidFill>
              </a:rPr>
              <a:t>lange</a:t>
            </a:r>
            <a:r>
              <a:rPr lang="en-US" dirty="0" smtClean="0">
                <a:solidFill>
                  <a:srgbClr val="0D7691"/>
                </a:solidFill>
              </a:rPr>
              <a:t> </a:t>
            </a:r>
            <a:r>
              <a:rPr lang="en-US" dirty="0" err="1" smtClean="0">
                <a:solidFill>
                  <a:srgbClr val="0D7691"/>
                </a:solidFill>
              </a:rPr>
              <a:t>drücken</a:t>
            </a:r>
            <a:endParaRPr lang="en-US" dirty="0" smtClean="0">
              <a:solidFill>
                <a:srgbClr val="0D769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827584" y="2069662"/>
            <a:ext cx="72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			</a:t>
            </a:r>
            <a:r>
              <a:rPr lang="en-US" dirty="0" err="1" smtClean="0"/>
              <a:t>halten</a:t>
            </a:r>
            <a:r>
              <a:rPr lang="en-US" dirty="0" smtClean="0"/>
              <a:t>, um </a:t>
            </a:r>
            <a:r>
              <a:rPr lang="en-US" dirty="0" err="1" smtClean="0"/>
              <a:t>Bedienungsanleitung</a:t>
            </a:r>
            <a:r>
              <a:rPr lang="en-US" dirty="0" smtClean="0"/>
              <a:t> </a:t>
            </a:r>
            <a:r>
              <a:rPr lang="en-US" dirty="0" err="1" smtClean="0"/>
              <a:t>aufzurufen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Lesezeichen</a:t>
            </a:r>
            <a:r>
              <a:rPr lang="en-US" dirty="0" smtClean="0"/>
              <a:t> </a:t>
            </a:r>
            <a:r>
              <a:rPr lang="en-US" dirty="0"/>
              <a:t>		</a:t>
            </a:r>
            <a:r>
              <a:rPr lang="en-US" dirty="0" err="1" smtClean="0"/>
              <a:t>halten</a:t>
            </a:r>
            <a:r>
              <a:rPr lang="en-US" dirty="0" smtClean="0"/>
              <a:t>, um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Lesezeichen</a:t>
            </a:r>
            <a:r>
              <a:rPr lang="en-US" dirty="0" smtClean="0"/>
              <a:t> </a:t>
            </a:r>
            <a:r>
              <a:rPr lang="en-US" dirty="0" err="1" smtClean="0"/>
              <a:t>einzufügen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  			</a:t>
            </a:r>
            <a:r>
              <a:rPr lang="en-US" dirty="0" err="1" smtClean="0"/>
              <a:t>halten</a:t>
            </a:r>
            <a:r>
              <a:rPr lang="en-US" dirty="0" smtClean="0"/>
              <a:t>, um </a:t>
            </a:r>
            <a:r>
              <a:rPr lang="en-US" dirty="0" err="1" smtClean="0"/>
              <a:t>Stimmen</a:t>
            </a:r>
            <a:r>
              <a:rPr lang="en-US" dirty="0" smtClean="0"/>
              <a:t> </a:t>
            </a:r>
            <a:r>
              <a:rPr lang="en-US" dirty="0" err="1" smtClean="0"/>
              <a:t>umzuschalten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Sleep		</a:t>
            </a:r>
            <a:r>
              <a:rPr lang="en-US" dirty="0" smtClean="0"/>
              <a:t>	</a:t>
            </a:r>
            <a:r>
              <a:rPr lang="en-US" dirty="0" err="1" smtClean="0"/>
              <a:t>halten</a:t>
            </a:r>
            <a:r>
              <a:rPr lang="en-US" dirty="0" smtClean="0"/>
              <a:t>, um Datum und </a:t>
            </a:r>
            <a:r>
              <a:rPr lang="en-US" dirty="0" err="1" smtClean="0"/>
              <a:t>Zeit</a:t>
            </a:r>
            <a:r>
              <a:rPr lang="en-US" dirty="0" smtClean="0"/>
              <a:t> </a:t>
            </a:r>
            <a:r>
              <a:rPr lang="en-US" dirty="0" err="1" smtClean="0"/>
              <a:t>einzustellen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#			</a:t>
            </a:r>
            <a:r>
              <a:rPr lang="en-US" dirty="0" err="1" smtClean="0"/>
              <a:t>halten</a:t>
            </a:r>
            <a:r>
              <a:rPr lang="en-US" dirty="0" smtClean="0"/>
              <a:t>, um </a:t>
            </a:r>
            <a:r>
              <a:rPr lang="en-US" dirty="0" err="1" smtClean="0"/>
              <a:t>Akku</a:t>
            </a:r>
            <a:r>
              <a:rPr lang="en-US" dirty="0" smtClean="0"/>
              <a:t>- und </a:t>
            </a:r>
            <a:r>
              <a:rPr lang="en-US" dirty="0" err="1" smtClean="0"/>
              <a:t>Downloadstand</a:t>
            </a:r>
            <a:r>
              <a:rPr lang="en-US" dirty="0" smtClean="0"/>
              <a:t> 				</a:t>
            </a:r>
            <a:r>
              <a:rPr lang="en-US" dirty="0" err="1" smtClean="0"/>
              <a:t>anzuzeigen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2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427409" cy="767789"/>
          </a:xfrm>
          <a:prstGeom prst="rect">
            <a:avLst/>
          </a:prstGeom>
        </p:spPr>
      </p:pic>
      <p:sp>
        <p:nvSpPr>
          <p:cNvPr id="14" name="Titel 6"/>
          <p:cNvSpPr txBox="1">
            <a:spLocks/>
          </p:cNvSpPr>
          <p:nvPr/>
        </p:nvSpPr>
        <p:spPr>
          <a:xfrm>
            <a:off x="6516216" y="3379990"/>
            <a:ext cx="2448272" cy="1489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Unsere</a:t>
            </a:r>
          </a:p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 Mission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31840" y="176490"/>
            <a:ext cx="558011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Victor Reader Trek </a:t>
            </a:r>
            <a:r>
              <a:rPr lang="en-US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Funktionen</a:t>
            </a:r>
            <a:endParaRPr lang="en-US" dirty="0" smtClean="0">
              <a:solidFill>
                <a:srgbClr val="0D7691"/>
              </a:solidFill>
              <a:latin typeface="Frutiger Neue 1450 Pro Regular" panose="020B0603040304020203" pitchFamily="34" charset="0"/>
            </a:endParaRPr>
          </a:p>
        </p:txBody>
      </p:sp>
      <p:graphicFrame>
        <p:nvGraphicFramePr>
          <p:cNvPr id="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957659"/>
              </p:ext>
            </p:extLst>
          </p:nvPr>
        </p:nvGraphicFramePr>
        <p:xfrm>
          <a:off x="395537" y="1256610"/>
          <a:ext cx="8316416" cy="52687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3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6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6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Button 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Book Reading / Media Playback 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Orientation 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Go To 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Go to page / time / search 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Single tap go to landmark, press and hold, go to route 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Online 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Toggle among offline and online bookshelves and orientation mode 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Toggle among offline and online bookshelves and orientation mode 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Bookmark 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Bookmark functions, press and hold, insert bookmark 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Single tap, record landmark, press and hold, create route 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4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Bookshelf, press and hold, enter user guide 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Press and hold, enter user guide 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4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Up arrow when available 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4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item functions (delete, move, etc) 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Certain shortcuts on landmarks such as delete / rename 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09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Previous item 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Left arrow, press and hold, indoor route preview  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4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Where am I 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Where am I, press and hold, what's around  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9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Next item in a list 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Right arrow, press and hold, open area lock.   When in routes press and hold for indoor route preview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4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Settings menu, press and hold change voice  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Settings menu, press and hold, change voice  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4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Down arrow when available 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4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toggle playback mode when available 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press and hold, enable backtrack 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*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Cancel, press and hold, lock 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Cancel, press and hold, lock 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4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Information menu 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Information menu, press and hold, key describer  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#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Confirm, press and hold, power and downloads status  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Confirm, press and hold, power and downloads status  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Sleep 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Clock / sleep timer, press and hold, set date and time 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Clock / sleep timer, press and hold, set date and time 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0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Rewind 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short rewind, press and hold, rewind intervals 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Left arrow 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0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Play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Play / stop 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Repeat / Stop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00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Fast forward 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Short fast forward, press and hold, fast forward by interval 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Right arrow, press and hold, open area lock.   When in routes press and hold for indoor route preview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00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Record button 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Record note 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Single tap, record landmark, press and hold, create route 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571" marR="61571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57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427409" cy="767789"/>
          </a:xfrm>
          <a:prstGeom prst="rect">
            <a:avLst/>
          </a:prstGeom>
        </p:spPr>
      </p:pic>
      <p:sp>
        <p:nvSpPr>
          <p:cNvPr id="14" name="Titel 6"/>
          <p:cNvSpPr txBox="1">
            <a:spLocks/>
          </p:cNvSpPr>
          <p:nvPr/>
        </p:nvSpPr>
        <p:spPr>
          <a:xfrm>
            <a:off x="6516216" y="3379990"/>
            <a:ext cx="2448272" cy="1489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Unsere</a:t>
            </a:r>
          </a:p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 Mission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31840" y="176490"/>
            <a:ext cx="558011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Features &amp; </a:t>
            </a:r>
            <a:r>
              <a:rPr lang="en-US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Vort</a:t>
            </a:r>
            <a:r>
              <a:rPr lang="en-US" dirty="0" err="1" smtClean="0">
                <a:solidFill>
                  <a:srgbClr val="0D7691"/>
                </a:solidFill>
              </a:rPr>
              <a:t>eile</a:t>
            </a:r>
            <a:endParaRPr lang="en-US" dirty="0" smtClean="0">
              <a:solidFill>
                <a:srgbClr val="0D769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827584" y="2069662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Frutiger Neue 1450 Pro Regular" panose="020B06030403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utiger Neue 1450 Pro Regular" panose="020B0603040304020203" pitchFamily="34" charset="0"/>
              </a:rPr>
              <a:t>Wo-bin-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ich</a:t>
            </a:r>
            <a:endParaRPr lang="en-US" dirty="0">
              <a:latin typeface="Frutiger Neue 1450 Pro Regular" panose="020B06030403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utiger Neue 1450 Pro Regular" panose="020B0603040304020203" pitchFamily="34" charset="0"/>
              </a:rPr>
              <a:t>TomTom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Karten</a:t>
            </a:r>
            <a:endParaRPr lang="en-US" dirty="0">
              <a:latin typeface="Frutiger Neue 1450 Pro Regular" panose="020B06030403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Frutiger Neue 1450 Pro Regular" panose="020B0603040304020203" pitchFamily="34" charset="0"/>
              </a:rPr>
              <a:t>Persönliche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Orientierungspunkte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aufnehmen</a:t>
            </a:r>
            <a:endParaRPr lang="en-US" dirty="0">
              <a:latin typeface="Frutiger Neue 1450 Pro Regular" panose="020B06030403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utiger Neue 1450 Pro Regular" panose="020B0603040304020203" pitchFamily="34" charset="0"/>
              </a:rPr>
              <a:t>Backtrack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Frutiger Neue 1450 Pro Regular" panose="020B0603040304020203" pitchFamily="34" charset="0"/>
              </a:rPr>
              <a:t>Führung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zu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Orientierungspunkten</a:t>
            </a:r>
            <a:r>
              <a:rPr lang="en-US" dirty="0" smtClean="0">
                <a:latin typeface="Frutiger Neue 1450 Pro Regular" panose="020B0603040304020203" pitchFamily="34" charset="0"/>
              </a:rPr>
              <a:t>/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Adressen</a:t>
            </a:r>
            <a:endParaRPr lang="en-US" dirty="0">
              <a:latin typeface="Frutiger Neue 1450 Pro Regular" panose="020B06030403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utiger Neue 1450 Pro Regular" panose="020B0603040304020203" pitchFamily="34" charset="0"/>
              </a:rPr>
              <a:t>Route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aufzeichnen</a:t>
            </a:r>
            <a:endParaRPr lang="en-US" dirty="0">
              <a:latin typeface="Frutiger Neue 1450 Pro Regular" panose="020B06030403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Frutiger Neue 1450 Pro Regular" panose="020B0603040304020203" pitchFamily="34" charset="0"/>
              </a:rPr>
              <a:t>Sehenswürdigkeiten</a:t>
            </a:r>
            <a:endParaRPr lang="en-US" dirty="0">
              <a:latin typeface="Frutiger Neue 1450 Pro Regular" panose="020B06030403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Frutiger Neue 1450 Pro Regular" panose="020B0603040304020203" pitchFamily="34" charset="0"/>
              </a:rPr>
              <a:t>Notizen</a:t>
            </a:r>
            <a:r>
              <a:rPr lang="en-US" dirty="0" smtClean="0"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latin typeface="Frutiger Neue 1450 Pro Regular" panose="020B0603040304020203" pitchFamily="34" charset="0"/>
              </a:rPr>
              <a:t>aufnehmen</a:t>
            </a:r>
            <a:endParaRPr lang="en-US" dirty="0">
              <a:latin typeface="Frutiger Neue 1450 Pro Regular" panose="020B06030403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Frutiger Neue 1450 Pro Regular" panose="020B0603040304020203" pitchFamily="34" charset="0"/>
              </a:rPr>
              <a:t>Akkustischer</a:t>
            </a:r>
            <a:r>
              <a:rPr lang="en-US" dirty="0" smtClean="0">
                <a:latin typeface="Frutiger Neue 1450 Pro Regular" panose="020B0603040304020203" pitchFamily="34" charset="0"/>
              </a:rPr>
              <a:t> Support</a:t>
            </a:r>
            <a:endParaRPr lang="en-US" dirty="0">
              <a:latin typeface="Frutiger Neue 1450 Pro Regular" panose="020B06030403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9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427409" cy="767789"/>
          </a:xfrm>
          <a:prstGeom prst="rect">
            <a:avLst/>
          </a:prstGeom>
        </p:spPr>
      </p:pic>
      <p:sp>
        <p:nvSpPr>
          <p:cNvPr id="14" name="Titel 6"/>
          <p:cNvSpPr txBox="1">
            <a:spLocks/>
          </p:cNvSpPr>
          <p:nvPr/>
        </p:nvSpPr>
        <p:spPr>
          <a:xfrm>
            <a:off x="6516216" y="3379990"/>
            <a:ext cx="2448272" cy="1489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Unsere</a:t>
            </a:r>
          </a:p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 Mission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31840" y="176490"/>
            <a:ext cx="558011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Features &amp; </a:t>
            </a:r>
            <a:r>
              <a:rPr lang="en-US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Vorteile</a:t>
            </a:r>
            <a:endParaRPr lang="en-US" dirty="0" smtClean="0">
              <a:solidFill>
                <a:srgbClr val="0D7691"/>
              </a:solidFill>
              <a:latin typeface="Frutiger Neue 1450 Pro Regular" panose="020B0603040304020203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827584" y="1343122"/>
            <a:ext cx="7200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Frutiger Neue 1450 Pro Regular" panose="020B0603040304020203" pitchFamily="34" charset="0"/>
              </a:rPr>
              <a:t>Akkulaufzeit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!</a:t>
            </a:r>
            <a:endParaRPr lang="en-US" sz="2200" dirty="0">
              <a:latin typeface="Frutiger Neue 1450 Pro Regular" panose="020B0603040304020203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Frutiger Neue 1450 Pro Regular" panose="020B0603040304020203" pitchFamily="34" charset="0"/>
              </a:rPr>
              <a:t>Je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nach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Nutzungsverhalten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kann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der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Nutzer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bis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zu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17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Stunden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abspielen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,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wenn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alle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Funkgeräte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deaktiviert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sind</a:t>
            </a:r>
            <a:endParaRPr lang="en-US" sz="2200" dirty="0">
              <a:latin typeface="Frutiger Neue 1450 Pro Regular" panose="020B0603040304020203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>
                <a:latin typeface="Frutiger Neue 1450 Pro Regular" panose="020B0603040304020203" pitchFamily="34" charset="0"/>
              </a:rPr>
              <a:t>GPS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Orientierung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:  der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Nutzer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kann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eseinen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ganzen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Tag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nutzen</a:t>
            </a:r>
            <a:endParaRPr lang="en-US" sz="2200" dirty="0">
              <a:latin typeface="Frutiger Neue 1450 Pro Regular" panose="020B06030403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Frutiger Neue 1450 Pro Regular" panose="020B0603040304020203" pitchFamily="34" charset="0"/>
              </a:rPr>
              <a:t>Taktile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Schnittstelle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in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beiden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Modi</a:t>
            </a:r>
            <a:endParaRPr lang="en-US" sz="2200" dirty="0">
              <a:latin typeface="Frutiger Neue 1450 Pro Regular" panose="020B0603040304020203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 err="1" smtClean="0">
                <a:latin typeface="Frutiger Neue 1450 Pro Regular" panose="020B0603040304020203" pitchFamily="34" charset="0"/>
              </a:rPr>
              <a:t>Dieselben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Tasten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haben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die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gleichen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Funktionen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sowohl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im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Lese-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als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auch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im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Orientierungsmodus</a:t>
            </a:r>
            <a:endParaRPr lang="en-US" sz="2200" dirty="0">
              <a:latin typeface="Frutiger Neue 1450 Pro Regular" panose="020B06030403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Frutiger Neue 1450 Pro Regular" panose="020B0603040304020203" pitchFamily="34" charset="0"/>
              </a:rPr>
              <a:t>Einhandbedienung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mit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einem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traditionellem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O&amp;M-Tool.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Tippen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oder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tippen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und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halten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mit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nur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einem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Finger</a:t>
            </a:r>
            <a:endParaRPr lang="en-US" sz="2200" dirty="0">
              <a:latin typeface="Frutiger Neue 1450 Pro Regular" panose="020B06030403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Frutiger Neue 1450 Pro Regular" panose="020B0603040304020203" pitchFamily="34" charset="0"/>
              </a:rPr>
              <a:t>Gerät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speziell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designed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für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die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Bereitstellung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relevanter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Informationen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für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Blinde</a:t>
            </a:r>
            <a:endParaRPr lang="en-US" sz="2200" dirty="0">
              <a:latin typeface="Frutiger Neue 1450 Pro Regular" panose="020B06030403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Frutiger Neue 1450 Pro Regular" panose="020B0603040304020203" pitchFamily="34" charset="0"/>
              </a:rPr>
              <a:t>Kein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Handyvertrag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nötig</a:t>
            </a:r>
            <a:endParaRPr lang="en-US" sz="2200" dirty="0">
              <a:latin typeface="Frutiger Neue 1450 Pro Regular" panose="020B06030403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2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427409" cy="767789"/>
          </a:xfrm>
          <a:prstGeom prst="rect">
            <a:avLst/>
          </a:prstGeom>
        </p:spPr>
      </p:pic>
      <p:sp>
        <p:nvSpPr>
          <p:cNvPr id="14" name="Titel 6"/>
          <p:cNvSpPr txBox="1">
            <a:spLocks/>
          </p:cNvSpPr>
          <p:nvPr/>
        </p:nvSpPr>
        <p:spPr>
          <a:xfrm>
            <a:off x="6516216" y="3379990"/>
            <a:ext cx="2448272" cy="1489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Unsere</a:t>
            </a:r>
          </a:p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 Mission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31840" y="176490"/>
            <a:ext cx="558011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Lieferumfang</a:t>
            </a:r>
            <a:endParaRPr lang="en-US" dirty="0" smtClean="0">
              <a:solidFill>
                <a:srgbClr val="0D7691"/>
              </a:solidFill>
              <a:latin typeface="Frutiger Neue 1450 Pro Regular" panose="020B0603040304020203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827584" y="1589266"/>
            <a:ext cx="7200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Frutiger Neue 1450 Pro Regular" panose="020B0603040304020203" pitchFamily="34" charset="0"/>
              </a:rPr>
              <a:t>VictorReader</a:t>
            </a:r>
            <a:r>
              <a:rPr lang="en-US" sz="2200" dirty="0">
                <a:latin typeface="Frutiger Neue 1450 Pro Regular" panose="020B0603040304020203" pitchFamily="34" charset="0"/>
              </a:rPr>
              <a:t> Trek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Gerät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(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Länderkarte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vorinstalliert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) </a:t>
            </a:r>
            <a:endParaRPr lang="en-US" sz="2200" dirty="0">
              <a:latin typeface="Frutiger Neue 1450 Pro Regular" panose="020B06030403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Frutiger Neue 1450 Pro Regular" panose="020B0603040304020203" pitchFamily="34" charset="0"/>
              </a:rPr>
              <a:t>Tragetasche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mit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Gürtelclip</a:t>
            </a:r>
            <a:endParaRPr lang="en-US" sz="2200" dirty="0">
              <a:latin typeface="Frutiger Neue 1450 Pro Regular" panose="020B06030403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Frutiger Neue 1450 Pro Regular" panose="020B0603040304020203" pitchFamily="34" charset="0"/>
              </a:rPr>
              <a:t>Kopfhörer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mit Inline-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Steuerung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und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Mikrofon</a:t>
            </a:r>
            <a:endParaRPr lang="en-US" sz="2200" dirty="0">
              <a:latin typeface="Frutiger Neue 1450 Pro Regular" panose="020B06030403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Frutiger Neue 1450 Pro Regular" panose="020B0603040304020203" pitchFamily="34" charset="0"/>
              </a:rPr>
              <a:t>Langes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Mikro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-USB-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Kabel</a:t>
            </a:r>
            <a:endParaRPr lang="en-US" sz="2200" dirty="0">
              <a:latin typeface="Frutiger Neue 1450 Pro Regular" panose="020B06030403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Frutiger Neue 1450 Pro Regular" panose="020B0603040304020203" pitchFamily="34" charset="0"/>
              </a:rPr>
              <a:t>Kurzes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USB-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Kabel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für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Zugriff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auf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z.B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. USB-Sticks, AC-Adapter</a:t>
            </a:r>
            <a:endParaRPr lang="en-US" sz="2200" dirty="0">
              <a:latin typeface="Frutiger Neue 1450 Pro Regular" panose="020B06030403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Frutiger Neue 1450 Pro Regular" panose="020B0603040304020203" pitchFamily="34" charset="0"/>
              </a:rPr>
              <a:t>Erste</a:t>
            </a:r>
            <a:r>
              <a:rPr lang="en-US" sz="2200" dirty="0" smtClean="0"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latin typeface="Frutiger Neue 1450 Pro Regular" panose="020B0603040304020203" pitchFamily="34" charset="0"/>
              </a:rPr>
              <a:t>Schritte-Kurzanleitung</a:t>
            </a:r>
            <a:endParaRPr lang="en-US" sz="2200" dirty="0">
              <a:latin typeface="Frutiger Neue 1450 Pro Regular" panose="020B06030403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8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427409" cy="767789"/>
          </a:xfrm>
          <a:prstGeom prst="rect">
            <a:avLst/>
          </a:prstGeom>
        </p:spPr>
      </p:pic>
      <p:sp>
        <p:nvSpPr>
          <p:cNvPr id="14" name="Titel 6"/>
          <p:cNvSpPr txBox="1">
            <a:spLocks/>
          </p:cNvSpPr>
          <p:nvPr/>
        </p:nvSpPr>
        <p:spPr>
          <a:xfrm>
            <a:off x="6516216" y="3379990"/>
            <a:ext cx="2448272" cy="1489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Unsere</a:t>
            </a:r>
          </a:p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 Mission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31840" y="176490"/>
            <a:ext cx="558011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Lautsprecher</a:t>
            </a:r>
            <a:r>
              <a:rPr lang="en-US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Möglichkeiten</a:t>
            </a:r>
            <a:endParaRPr lang="en-US" dirty="0" smtClean="0">
              <a:solidFill>
                <a:srgbClr val="0D7691"/>
              </a:solidFill>
              <a:latin typeface="Frutiger Neue 1450 Pro Regular" panose="020B0603040304020203" pitchFamily="34" charset="0"/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45F638F-2F4D-47CE-B17D-E2A1EC371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843" y="2564904"/>
            <a:ext cx="2945808" cy="18238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691777-7A62-470C-BB86-3E7DA1F1B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9574" y="4469375"/>
            <a:ext cx="2830063" cy="658154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1638E3D2-EB52-4103-8ED1-83AA7F1CEA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8667" y="2060009"/>
            <a:ext cx="1349217" cy="436027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F1C7D070-0E9E-48B5-B94A-15523E75EE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50" y="3982761"/>
            <a:ext cx="4041113" cy="189451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5AECE4AD-E0ED-4B2B-8E7F-F659801DF7F0}"/>
              </a:ext>
            </a:extLst>
          </p:cNvPr>
          <p:cNvSpPr txBox="1"/>
          <p:nvPr/>
        </p:nvSpPr>
        <p:spPr>
          <a:xfrm>
            <a:off x="1055440" y="162880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4D4D4D"/>
                </a:solidFill>
                <a:latin typeface="Frutiger Neue 1450 Pro Regular" panose="020B0603040304020203" pitchFamily="34" charset="0"/>
              </a:rPr>
              <a:t>Mit Bluetooth </a:t>
            </a:r>
            <a:r>
              <a:rPr lang="en-GB" sz="2400" dirty="0" err="1" smtClean="0">
                <a:solidFill>
                  <a:srgbClr val="4D4D4D"/>
                </a:solidFill>
                <a:latin typeface="Frutiger Neue 1450 Pro Regular" panose="020B0603040304020203" pitchFamily="34" charset="0"/>
              </a:rPr>
              <a:t>können</a:t>
            </a:r>
            <a:r>
              <a:rPr lang="en-GB" sz="2400" dirty="0" smtClean="0">
                <a:solidFill>
                  <a:srgbClr val="4D4D4D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GB" sz="2400" dirty="0" err="1" smtClean="0">
                <a:solidFill>
                  <a:srgbClr val="4D4D4D"/>
                </a:solidFill>
                <a:latin typeface="Frutiger Neue 1450 Pro Regular" panose="020B0603040304020203" pitchFamily="34" charset="0"/>
              </a:rPr>
              <a:t>Sie</a:t>
            </a:r>
            <a:r>
              <a:rPr lang="en-GB" sz="2400" dirty="0" smtClean="0">
                <a:solidFill>
                  <a:srgbClr val="4D4D4D"/>
                </a:solidFill>
                <a:latin typeface="Frutiger Neue 1450 Pro Regular" panose="020B0603040304020203" pitchFamily="34" charset="0"/>
              </a:rPr>
              <a:t> fast </a:t>
            </a:r>
            <a:r>
              <a:rPr lang="en-GB" sz="2400" dirty="0" err="1" smtClean="0">
                <a:solidFill>
                  <a:srgbClr val="4D4D4D"/>
                </a:solidFill>
                <a:latin typeface="Frutiger Neue 1450 Pro Regular" panose="020B0603040304020203" pitchFamily="34" charset="0"/>
              </a:rPr>
              <a:t>jeden</a:t>
            </a:r>
            <a:r>
              <a:rPr lang="en-GB" sz="2400" dirty="0" smtClean="0">
                <a:solidFill>
                  <a:srgbClr val="4D4D4D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GB" sz="2400" dirty="0" err="1" smtClean="0">
                <a:solidFill>
                  <a:srgbClr val="4D4D4D"/>
                </a:solidFill>
                <a:latin typeface="Frutiger Neue 1450 Pro Regular" panose="020B0603040304020203" pitchFamily="34" charset="0"/>
              </a:rPr>
              <a:t>Lautsprecher</a:t>
            </a:r>
            <a:r>
              <a:rPr lang="en-GB" sz="2400" dirty="0" smtClean="0">
                <a:solidFill>
                  <a:srgbClr val="4D4D4D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GB" sz="2400" dirty="0" err="1" smtClean="0">
                <a:solidFill>
                  <a:srgbClr val="4D4D4D"/>
                </a:solidFill>
                <a:latin typeface="Frutiger Neue 1450 Pro Regular" panose="020B0603040304020203" pitchFamily="34" charset="0"/>
              </a:rPr>
              <a:t>oder</a:t>
            </a:r>
            <a:r>
              <a:rPr lang="en-GB" sz="2400" dirty="0" smtClean="0">
                <a:solidFill>
                  <a:srgbClr val="4D4D4D"/>
                </a:solidFill>
                <a:latin typeface="Frutiger Neue 1450 Pro Regular" panose="020B0603040304020203" pitchFamily="34" charset="0"/>
              </a:rPr>
              <a:t> Headset </a:t>
            </a:r>
            <a:r>
              <a:rPr lang="en-GB" sz="2400" dirty="0" err="1" smtClean="0">
                <a:solidFill>
                  <a:srgbClr val="4D4D4D"/>
                </a:solidFill>
                <a:latin typeface="Frutiger Neue 1450 Pro Regular" panose="020B0603040304020203" pitchFamily="34" charset="0"/>
              </a:rPr>
              <a:t>nutzen</a:t>
            </a:r>
            <a:r>
              <a:rPr lang="en-GB" sz="2400" dirty="0" smtClean="0">
                <a:solidFill>
                  <a:srgbClr val="4D4D4D"/>
                </a:solidFill>
                <a:latin typeface="Frutiger Neue 1450 Pro Regular" panose="020B0603040304020203" pitchFamily="34" charset="0"/>
              </a:rPr>
              <a:t> </a:t>
            </a:r>
            <a:endParaRPr lang="en-GB" sz="2400" dirty="0">
              <a:solidFill>
                <a:srgbClr val="4D4D4D"/>
              </a:solidFill>
              <a:latin typeface="Frutiger Neue 1450 Pro Regular" panose="020B06030403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427409" cy="767789"/>
          </a:xfrm>
          <a:prstGeom prst="rect">
            <a:avLst/>
          </a:prstGeom>
        </p:spPr>
      </p:pic>
      <p:sp>
        <p:nvSpPr>
          <p:cNvPr id="14" name="Titel 6"/>
          <p:cNvSpPr txBox="1">
            <a:spLocks/>
          </p:cNvSpPr>
          <p:nvPr/>
        </p:nvSpPr>
        <p:spPr>
          <a:xfrm>
            <a:off x="6516216" y="3379990"/>
            <a:ext cx="2448272" cy="1489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Unsere</a:t>
            </a:r>
          </a:p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 Mission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31840" y="176490"/>
            <a:ext cx="558011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Version 1.2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055442" y="1844824"/>
            <a:ext cx="7656512" cy="42484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Lokalisiert</a:t>
            </a:r>
            <a:r>
              <a:rPr lang="en-US" sz="28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8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für</a:t>
            </a:r>
            <a:r>
              <a:rPr lang="en-US" sz="28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 DE, FR, NO, DK, SE, NL, BL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Andere</a:t>
            </a:r>
            <a:r>
              <a:rPr lang="en-US" sz="28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8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Länder</a:t>
            </a:r>
            <a:r>
              <a:rPr lang="en-US" sz="28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8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folgen</a:t>
            </a:r>
            <a:endParaRPr lang="en-US" sz="2800" dirty="0" smtClean="0">
              <a:solidFill>
                <a:srgbClr val="064640"/>
              </a:solidFill>
              <a:latin typeface="Frutiger Neue 1450 Pro Regular" panose="020B0603040304020203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8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zusätzliche</a:t>
            </a:r>
            <a:r>
              <a:rPr lang="en-US" sz="28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8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Karten</a:t>
            </a:r>
            <a:r>
              <a:rPr lang="en-US" sz="28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8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käuflich</a:t>
            </a:r>
            <a:r>
              <a:rPr lang="en-US" sz="28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8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erhältlich</a:t>
            </a:r>
            <a:endParaRPr lang="en-US" sz="2800" dirty="0" smtClean="0">
              <a:solidFill>
                <a:srgbClr val="064640"/>
              </a:solidFill>
              <a:latin typeface="Frutiger Neue 1450 Pro Regular" panose="020B0603040304020203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Karten</a:t>
            </a:r>
            <a:r>
              <a:rPr lang="en-US" sz="28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 und Software Updates </a:t>
            </a:r>
            <a:r>
              <a:rPr lang="en-US" sz="28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über</a:t>
            </a:r>
            <a:r>
              <a:rPr lang="en-US" sz="28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 WIFI , </a:t>
            </a:r>
            <a:r>
              <a:rPr lang="en-US" sz="28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nicht</a:t>
            </a:r>
            <a:r>
              <a:rPr lang="en-US" sz="28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8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über</a:t>
            </a:r>
            <a:r>
              <a:rPr lang="en-US" sz="28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 PC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Auswahl</a:t>
            </a:r>
            <a:r>
              <a:rPr lang="en-US" sz="28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 von </a:t>
            </a:r>
            <a:r>
              <a:rPr lang="en-US" sz="28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Ländern</a:t>
            </a:r>
            <a:r>
              <a:rPr lang="en-US" sz="28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 in </a:t>
            </a:r>
            <a:r>
              <a:rPr lang="en-US" sz="28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Ihrer</a:t>
            </a:r>
            <a:r>
              <a:rPr lang="en-US" sz="28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8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Kartenregion</a:t>
            </a:r>
            <a:r>
              <a:rPr lang="en-US" sz="28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 und </a:t>
            </a:r>
            <a:r>
              <a:rPr lang="en-US" sz="28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Auswahl</a:t>
            </a:r>
            <a:r>
              <a:rPr lang="en-US" sz="28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8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aufheben</a:t>
            </a:r>
            <a:endParaRPr lang="en-US" sz="2800" dirty="0" smtClean="0">
              <a:solidFill>
                <a:srgbClr val="064640"/>
              </a:solidFill>
              <a:latin typeface="Frutiger Neue 1450 Pro Regular" panose="020B0603040304020203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Verbesserte</a:t>
            </a:r>
            <a:r>
              <a:rPr lang="en-US" sz="28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8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Suche</a:t>
            </a:r>
            <a:r>
              <a:rPr lang="en-US" sz="28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8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für</a:t>
            </a:r>
            <a:r>
              <a:rPr lang="en-US" sz="28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8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Sehenswürdigkeiten</a:t>
            </a:r>
            <a:endParaRPr lang="en-US" sz="2800" dirty="0" smtClean="0">
              <a:solidFill>
                <a:srgbClr val="064640"/>
              </a:solidFill>
              <a:latin typeface="Frutiger Neue 1450 Pro Regular" panose="020B0603040304020203" pitchFamily="34" charset="0"/>
            </a:endParaRPr>
          </a:p>
          <a:p>
            <a:pPr algn="l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114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427409" cy="76778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131840" y="176490"/>
            <a:ext cx="558011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 smtClean="0">
                <a:solidFill>
                  <a:srgbClr val="0D7691"/>
                </a:solidFill>
              </a:rPr>
              <a:t>Glänzende</a:t>
            </a:r>
            <a:r>
              <a:rPr lang="en-US" dirty="0" smtClean="0">
                <a:solidFill>
                  <a:srgbClr val="0D7691"/>
                </a:solidFill>
              </a:rPr>
              <a:t> </a:t>
            </a:r>
            <a:r>
              <a:rPr lang="en-US" dirty="0" err="1" smtClean="0">
                <a:solidFill>
                  <a:srgbClr val="0D7691"/>
                </a:solidFill>
              </a:rPr>
              <a:t>Zukunft</a:t>
            </a:r>
            <a:endParaRPr lang="en-US" dirty="0" smtClean="0">
              <a:solidFill>
                <a:srgbClr val="0D7691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17849" y="1988840"/>
            <a:ext cx="8208912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200" dirty="0">
              <a:latin typeface="Frutiger Neue 1450 Pro Regular" panose="020B06030403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Das </a:t>
            </a:r>
            <a:r>
              <a:rPr lang="en-US" sz="22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Gerät</a:t>
            </a:r>
            <a:r>
              <a:rPr lang="en-US" sz="22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unterstützt</a:t>
            </a:r>
            <a:r>
              <a:rPr lang="en-US" sz="22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 die </a:t>
            </a:r>
            <a:r>
              <a:rPr lang="en-US" sz="22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neueste</a:t>
            </a:r>
            <a:r>
              <a:rPr lang="en-US" sz="22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 iBeacon-</a:t>
            </a:r>
            <a:r>
              <a:rPr lang="en-US" sz="22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Technologie</a:t>
            </a:r>
            <a:r>
              <a:rPr lang="en-US" sz="22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für</a:t>
            </a:r>
            <a:r>
              <a:rPr lang="en-US" sz="22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zukünftige</a:t>
            </a:r>
            <a:r>
              <a:rPr lang="en-US" sz="22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Softwareupdates</a:t>
            </a:r>
            <a:r>
              <a:rPr lang="en-US" sz="22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 , </a:t>
            </a:r>
            <a:r>
              <a:rPr lang="en-US" sz="22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einschließlich</a:t>
            </a:r>
            <a:r>
              <a:rPr lang="en-US" sz="22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 Navigation in </a:t>
            </a:r>
            <a:r>
              <a:rPr lang="en-US" sz="22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Innenräumen</a:t>
            </a:r>
            <a:r>
              <a:rPr lang="en-US" sz="22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, </a:t>
            </a:r>
            <a:r>
              <a:rPr lang="en-US" sz="22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sofern</a:t>
            </a:r>
            <a:r>
              <a:rPr lang="en-US" sz="22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verfügbar</a:t>
            </a:r>
            <a:endParaRPr lang="en-US" sz="2200" dirty="0">
              <a:solidFill>
                <a:srgbClr val="064640"/>
              </a:solidFill>
              <a:latin typeface="Frutiger Neue 1450 Pro Regular" panose="020B06030403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GPS-Chip </a:t>
            </a:r>
            <a:r>
              <a:rPr lang="en-US" sz="22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unterstützt</a:t>
            </a:r>
            <a:r>
              <a:rPr lang="en-US" sz="22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 das </a:t>
            </a:r>
            <a:r>
              <a:rPr lang="en-US" sz="22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kommende</a:t>
            </a:r>
            <a:r>
              <a:rPr lang="en-US" sz="22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 Galileo-</a:t>
            </a:r>
            <a:r>
              <a:rPr lang="en-US" sz="22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Navigationsnetzwerk</a:t>
            </a:r>
            <a:r>
              <a:rPr lang="en-US" sz="22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, das </a:t>
            </a:r>
            <a:r>
              <a:rPr lang="en-US" sz="22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vorraussichtlich</a:t>
            </a:r>
            <a:r>
              <a:rPr lang="en-US" sz="22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 in den </a:t>
            </a:r>
            <a:r>
              <a:rPr lang="en-US" sz="22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nächsten</a:t>
            </a:r>
            <a:r>
              <a:rPr lang="en-US" sz="22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Jahren</a:t>
            </a:r>
            <a:r>
              <a:rPr lang="en-US" sz="22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verfügbar</a:t>
            </a:r>
            <a:r>
              <a:rPr lang="en-US" sz="22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 sein </a:t>
            </a:r>
            <a:r>
              <a:rPr lang="en-US" sz="22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wird</a:t>
            </a:r>
            <a:endParaRPr lang="en-US" sz="2200" dirty="0" smtClean="0">
              <a:solidFill>
                <a:srgbClr val="064640"/>
              </a:solidFill>
              <a:latin typeface="Frutiger Neue 1450 Pro Regular" panose="020B06030403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Galileo </a:t>
            </a:r>
            <a:r>
              <a:rPr lang="en-US" sz="22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wird</a:t>
            </a:r>
            <a:r>
              <a:rPr lang="en-US" sz="22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 die </a:t>
            </a:r>
            <a:r>
              <a:rPr lang="en-US" sz="22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Lokalisierung</a:t>
            </a:r>
            <a:r>
              <a:rPr lang="en-US" sz="22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erheblich</a:t>
            </a:r>
            <a:r>
              <a:rPr lang="en-US" sz="2200" dirty="0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rgbClr val="064640"/>
                </a:solidFill>
                <a:latin typeface="Frutiger Neue 1450 Pro Regular" panose="020B0603040304020203" pitchFamily="34" charset="0"/>
              </a:rPr>
              <a:t>verbessern</a:t>
            </a:r>
            <a:endParaRPr lang="en-US" sz="2200" dirty="0">
              <a:solidFill>
                <a:srgbClr val="064640"/>
              </a:solidFill>
              <a:latin typeface="Frutiger Neue 1450 Pro Regular" panose="020B0603040304020203" pitchFamily="34" charset="0"/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7562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83568" y="3829613"/>
            <a:ext cx="6300193" cy="1368152"/>
          </a:xfrm>
        </p:spPr>
        <p:txBody>
          <a:bodyPr>
            <a:normAutofit/>
          </a:bodyPr>
          <a:lstStyle/>
          <a:p>
            <a:pPr algn="l"/>
            <a:r>
              <a:rPr lang="de-DE" sz="3200" dirty="0" smtClean="0">
                <a:solidFill>
                  <a:srgbClr val="0D7691"/>
                </a:solidFill>
                <a:latin typeface="Frutiger light CN"/>
              </a:rPr>
              <a:t>Vielen Dank für Ihre Aufmerksamkeit!</a:t>
            </a:r>
            <a:endParaRPr lang="de-DE" sz="3200" dirty="0">
              <a:solidFill>
                <a:srgbClr val="0D7691"/>
              </a:solidFill>
              <a:latin typeface="Frutiger light CN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28958"/>
            <a:ext cx="4638089" cy="1467026"/>
          </a:xfrm>
          <a:prstGeom prst="rect">
            <a:avLst/>
          </a:prstGeom>
        </p:spPr>
      </p:pic>
      <p:grpSp>
        <p:nvGrpSpPr>
          <p:cNvPr id="10" name="Gruppieren 9"/>
          <p:cNvGrpSpPr/>
          <p:nvPr/>
        </p:nvGrpSpPr>
        <p:grpSpPr>
          <a:xfrm>
            <a:off x="6377121" y="617373"/>
            <a:ext cx="2802494" cy="6240627"/>
            <a:chOff x="6341506" y="0"/>
            <a:chExt cx="2802494" cy="6240627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506" y="2290196"/>
              <a:ext cx="2802494" cy="3950431"/>
            </a:xfrm>
            <a:prstGeom prst="rect">
              <a:avLst/>
            </a:prstGeom>
            <a:effectLst/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506" y="0"/>
              <a:ext cx="2802494" cy="2290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514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427409" cy="767789"/>
          </a:xfrm>
          <a:prstGeom prst="rect">
            <a:avLst/>
          </a:prstGeom>
        </p:spPr>
      </p:pic>
      <p:sp>
        <p:nvSpPr>
          <p:cNvPr id="14" name="Titel 6"/>
          <p:cNvSpPr txBox="1">
            <a:spLocks/>
          </p:cNvSpPr>
          <p:nvPr/>
        </p:nvSpPr>
        <p:spPr>
          <a:xfrm>
            <a:off x="6516216" y="3379990"/>
            <a:ext cx="2448272" cy="1489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Unsere</a:t>
            </a:r>
          </a:p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 Mission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15816" y="176490"/>
            <a:ext cx="622818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Was </a:t>
            </a:r>
            <a:r>
              <a:rPr lang="en-US" sz="3300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ist</a:t>
            </a:r>
            <a:r>
              <a:rPr lang="en-US" sz="3300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 der Victor Reader Trek</a:t>
            </a:r>
            <a:endParaRPr lang="en-US" sz="3300" dirty="0">
              <a:solidFill>
                <a:srgbClr val="0D7691"/>
              </a:solidFill>
              <a:latin typeface="Frutiger Neue 1450 Pro Regular" panose="020B0603040304020203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5611" y="1770366"/>
            <a:ext cx="5340525" cy="4300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All-in-one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Gerät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, das die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Funktionen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des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beliebten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Victor Reader Stream und des Trekker Breeze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verbindet</a:t>
            </a:r>
            <a:endParaRPr lang="en-US" sz="2200" dirty="0" smtClean="0">
              <a:solidFill>
                <a:schemeClr val="tx1"/>
              </a:solidFill>
              <a:latin typeface="Frutiger Neue 1450 Pro Regular" panose="020B06030403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Ein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einfaches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Gerät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, mit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dem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man seine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Umgebung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erkunden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kann</a:t>
            </a:r>
            <a:endParaRPr lang="en-US" sz="2200" dirty="0" smtClean="0">
              <a:solidFill>
                <a:schemeClr val="tx1"/>
              </a:solidFill>
              <a:latin typeface="Frutiger Neue 1450 Pro Regular" panose="020B06030403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Die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bekannte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und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vertraute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Victor Reader 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Schnittstelle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und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Bedienoberfläche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macht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es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noch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leichter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Umgebungsinformationen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zu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erhalten</a:t>
            </a:r>
            <a:endParaRPr lang="en-US" sz="2200" dirty="0">
              <a:solidFill>
                <a:schemeClr val="tx1"/>
              </a:solidFill>
              <a:latin typeface="Frutiger Neue 1450 Pro Regular" panose="020B0603040304020203" pitchFamily="34" charset="0"/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42844"/>
            <a:ext cx="3096344" cy="495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6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427409" cy="767789"/>
          </a:xfrm>
          <a:prstGeom prst="rect">
            <a:avLst/>
          </a:prstGeom>
        </p:spPr>
      </p:pic>
      <p:sp>
        <p:nvSpPr>
          <p:cNvPr id="14" name="Titel 6"/>
          <p:cNvSpPr txBox="1">
            <a:spLocks/>
          </p:cNvSpPr>
          <p:nvPr/>
        </p:nvSpPr>
        <p:spPr>
          <a:xfrm>
            <a:off x="6516216" y="3379990"/>
            <a:ext cx="2448272" cy="1489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Unsere</a:t>
            </a:r>
          </a:p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 Mission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31840" y="176490"/>
            <a:ext cx="558011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Hardware Design</a:t>
            </a:r>
            <a:endParaRPr lang="en-US" dirty="0">
              <a:solidFill>
                <a:srgbClr val="0D7691"/>
              </a:solidFill>
              <a:latin typeface="Frutiger Neue 1450 Pro Regular" panose="020B0603040304020203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83568" y="1844824"/>
            <a:ext cx="7394914" cy="4697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Exakt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gleiche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Tasten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wie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bei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Victor Reader Stream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Bessere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taktile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Erkennung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für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bestimmte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Tasten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Kopfhörer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Mikrofonanschluss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wie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bei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heutigen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Smartphones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Erheblich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besserer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Prozessor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als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Stream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oder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Breeze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Schnellere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Downloadprozesse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Karten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- und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Umgebungsdaten</a:t>
            </a:r>
            <a:endParaRPr lang="en-US" sz="2200" dirty="0" smtClean="0">
              <a:solidFill>
                <a:schemeClr val="tx1"/>
              </a:solidFill>
              <a:latin typeface="Frutiger Neue 1450 Pro Regular" panose="020B06030403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Leicht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dickeres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Profil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wegen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der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integrierten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GPS-Hardware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12-15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Stunden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Akkulaufzeit</a:t>
            </a:r>
            <a:endParaRPr lang="en-US" sz="2200" dirty="0" smtClean="0">
              <a:solidFill>
                <a:schemeClr val="tx1"/>
              </a:solidFill>
              <a:latin typeface="Frutiger Neue 1450 Pro Regular" panose="020B06030403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Bluetoothchip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Vibrationsmotor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endParaRPr lang="en-US" sz="2200" dirty="0">
              <a:solidFill>
                <a:schemeClr val="tx1"/>
              </a:solidFill>
              <a:latin typeface="Frutiger Neue 1450 Pro Regular" panose="020B06030403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79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427409" cy="767789"/>
          </a:xfrm>
          <a:prstGeom prst="rect">
            <a:avLst/>
          </a:prstGeom>
        </p:spPr>
      </p:pic>
      <p:sp>
        <p:nvSpPr>
          <p:cNvPr id="14" name="Titel 6"/>
          <p:cNvSpPr txBox="1">
            <a:spLocks/>
          </p:cNvSpPr>
          <p:nvPr/>
        </p:nvSpPr>
        <p:spPr>
          <a:xfrm>
            <a:off x="6516216" y="3379990"/>
            <a:ext cx="2448272" cy="1489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Unsere</a:t>
            </a:r>
          </a:p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 Mission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843808" y="263747"/>
            <a:ext cx="640871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Vertraute</a:t>
            </a:r>
            <a:r>
              <a:rPr lang="en-US" sz="2800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800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Funktionen</a:t>
            </a:r>
            <a:r>
              <a:rPr lang="en-US" sz="2800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800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des </a:t>
            </a:r>
            <a:r>
              <a:rPr lang="en-US" sz="2800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Vorgängermodells</a:t>
            </a:r>
            <a:r>
              <a:rPr lang="en-US" sz="2800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  </a:t>
            </a:r>
            <a:r>
              <a:rPr lang="en-US" sz="2800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Breeze</a:t>
            </a:r>
            <a:endParaRPr lang="en-US" sz="2800" dirty="0">
              <a:solidFill>
                <a:srgbClr val="0D7691"/>
              </a:solidFill>
              <a:latin typeface="Frutiger Neue 1450 Pro Regular" panose="020B0603040304020203" pitchFamily="34" charset="0"/>
            </a:endParaRPr>
          </a:p>
        </p:txBody>
      </p:sp>
      <p:pic>
        <p:nvPicPr>
          <p:cNvPr id="11" name="Picture 6" descr="Klua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441213"/>
            <a:ext cx="2949276" cy="475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56116" y="1635904"/>
            <a:ext cx="5500060" cy="5033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Im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Orientierungsmodus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bietet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der Trek die Breeze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Funktionen</a:t>
            </a:r>
            <a:endParaRPr lang="en-US" sz="2200" dirty="0" smtClean="0">
              <a:solidFill>
                <a:schemeClr val="tx1"/>
              </a:solidFill>
              <a:latin typeface="Frutiger Neue 1450 Pro Regular" panose="020B06030403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Einfach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zugängliche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Wo-Bin-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Ich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-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Funktion</a:t>
            </a:r>
            <a:endParaRPr lang="en-US" sz="2200" dirty="0" smtClean="0">
              <a:solidFill>
                <a:schemeClr val="tx1"/>
              </a:solidFill>
              <a:latin typeface="Frutiger Neue 1450 Pro Regular" panose="020B06030403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Speichern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Sie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mit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Ihrer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Stimme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Orientierungspunkte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an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einem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beliebigen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Ort und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kehren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später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Sie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dahin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zurück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(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prakisch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unmöglich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sich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zu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verirren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Geben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Sie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eine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Adresse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ein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und Trek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navigiert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sie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dorthin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zu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Frutiger Neue 1450 Pro Regular" panose="020B0603040304020203" pitchFamily="34" charset="0"/>
              </a:rPr>
              <a:t>F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uß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oder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per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Fahrzeug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Wissen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Sie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immer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, was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sich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um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Sie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herum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befindet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mit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Sehenswürdigkeits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-Such- und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Benachrichtigungsfunktion</a:t>
            </a:r>
            <a:endParaRPr lang="en-US" sz="2200" dirty="0">
              <a:solidFill>
                <a:schemeClr val="tx1"/>
              </a:solidFill>
              <a:latin typeface="Frutiger Neue 1450 Pro Regular" panose="020B06030403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67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427409" cy="767789"/>
          </a:xfrm>
          <a:prstGeom prst="rect">
            <a:avLst/>
          </a:prstGeom>
        </p:spPr>
      </p:pic>
      <p:sp>
        <p:nvSpPr>
          <p:cNvPr id="14" name="Titel 6"/>
          <p:cNvSpPr txBox="1">
            <a:spLocks/>
          </p:cNvSpPr>
          <p:nvPr/>
        </p:nvSpPr>
        <p:spPr>
          <a:xfrm>
            <a:off x="6516216" y="3379990"/>
            <a:ext cx="2448272" cy="1489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Unsere</a:t>
            </a:r>
          </a:p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 Mission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31840" y="176490"/>
            <a:ext cx="558011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Victor Reader </a:t>
            </a:r>
            <a:r>
              <a:rPr lang="en-US" sz="3200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Funktionen</a:t>
            </a:r>
            <a:r>
              <a:rPr lang="en-US" sz="3200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 </a:t>
            </a:r>
            <a:endParaRPr lang="en-US" sz="3200" dirty="0">
              <a:solidFill>
                <a:srgbClr val="0D7691"/>
              </a:solidFill>
              <a:latin typeface="Frutiger Neue 1450 Pro Regular" panose="020B0603040304020203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15413" y="1760328"/>
            <a:ext cx="7789035" cy="45960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Gleiche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Funktionen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wie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Stream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online / offline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Bücher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lesen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, Download und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Abspielen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von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Medien</a:t>
            </a:r>
            <a:endParaRPr lang="en-US" sz="2200" dirty="0" smtClean="0">
              <a:solidFill>
                <a:schemeClr val="tx1"/>
              </a:solidFill>
              <a:latin typeface="Frutiger Neue 1450 Pro Regular" panose="020B0603040304020203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Jetzt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mit Bluetooth: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Nutzer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können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Bücher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, Podcasts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oder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Internetradio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mit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leistungsstarken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Bluetooth-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Lautsprechern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hören</a:t>
            </a:r>
            <a:endParaRPr lang="en-US" sz="2200" dirty="0" smtClean="0">
              <a:solidFill>
                <a:schemeClr val="tx1"/>
              </a:solidFill>
              <a:latin typeface="Frutiger Neue 1450 Pro Regular" panose="020B0603040304020203" pitchFamily="34" charset="0"/>
            </a:endParaRPr>
          </a:p>
          <a:p>
            <a:pPr marL="342900" lvl="0" indent="-34290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Die verbesserte Kopfhörer- / Mikrofonbuchse ermöglicht die Lautstärkeregelung und die Wiedergabe / Stopp-Funktion des Kopfhörers, sofern das Headset diese Funktionen unterstützt </a:t>
            </a:r>
            <a:endParaRPr lang="de-DE" altLang="de-DE" sz="2200" dirty="0">
              <a:solidFill>
                <a:schemeClr val="tx1"/>
              </a:solidFill>
              <a:latin typeface="Frutiger Neue 1450 Pro Regular" panose="020B06030403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2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427409" cy="767789"/>
          </a:xfrm>
          <a:prstGeom prst="rect">
            <a:avLst/>
          </a:prstGeom>
        </p:spPr>
      </p:pic>
      <p:sp>
        <p:nvSpPr>
          <p:cNvPr id="14" name="Titel 6"/>
          <p:cNvSpPr txBox="1">
            <a:spLocks/>
          </p:cNvSpPr>
          <p:nvPr/>
        </p:nvSpPr>
        <p:spPr>
          <a:xfrm>
            <a:off x="6516216" y="3379990"/>
            <a:ext cx="2448272" cy="1489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Unsere</a:t>
            </a:r>
          </a:p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 Mission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31840" y="176490"/>
            <a:ext cx="558011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Trek </a:t>
            </a:r>
            <a:r>
              <a:rPr lang="en-US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Bedien</a:t>
            </a:r>
            <a:r>
              <a:rPr lang="en-US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-Modi</a:t>
            </a:r>
            <a:endParaRPr lang="en-US" dirty="0">
              <a:solidFill>
                <a:srgbClr val="0D7691"/>
              </a:solidFill>
              <a:latin typeface="Frutiger Neue 1450 Pro Regular" panose="020B0603040304020203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566" y="1100445"/>
            <a:ext cx="3448922" cy="5519639"/>
          </a:xfrm>
          <a:prstGeom prst="rect">
            <a:avLst/>
          </a:prstGeom>
        </p:spPr>
      </p:pic>
      <p:sp>
        <p:nvSpPr>
          <p:cNvPr id="9" name="Rectangle 7"/>
          <p:cNvSpPr/>
          <p:nvPr/>
        </p:nvSpPr>
        <p:spPr>
          <a:xfrm>
            <a:off x="611560" y="1916832"/>
            <a:ext cx="5184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400" dirty="0" err="1" smtClean="0">
                <a:solidFill>
                  <a:srgbClr val="4D4D4D"/>
                </a:solidFill>
                <a:latin typeface="Frutiger Neue 1450 Pro Regular" panose="020B0603040304020203" pitchFamily="34" charset="0"/>
                <a:ea typeface="Times New Roman" panose="02020603050405020304" pitchFamily="18" charset="0"/>
              </a:rPr>
              <a:t>DerTrek</a:t>
            </a:r>
            <a:r>
              <a:rPr lang="en-GB" sz="2400" dirty="0" smtClean="0">
                <a:solidFill>
                  <a:srgbClr val="4D4D4D"/>
                </a:solidFill>
                <a:latin typeface="Frutiger Neue 1450 Pro Regular" panose="020B0603040304020203" pitchFamily="34" charset="0"/>
                <a:ea typeface="Times New Roman" panose="02020603050405020304" pitchFamily="18" charset="0"/>
              </a:rPr>
              <a:t> hat 3 </a:t>
            </a:r>
            <a:r>
              <a:rPr lang="en-GB" sz="2400" dirty="0" err="1" smtClean="0">
                <a:solidFill>
                  <a:srgbClr val="4D4D4D"/>
                </a:solidFill>
                <a:latin typeface="Frutiger Neue 1450 Pro Regular" panose="020B0603040304020203" pitchFamily="34" charset="0"/>
                <a:ea typeface="Times New Roman" panose="02020603050405020304" pitchFamily="18" charset="0"/>
              </a:rPr>
              <a:t>Hauptbedienmodi</a:t>
            </a:r>
            <a:r>
              <a:rPr lang="en-GB" sz="2400" dirty="0" smtClean="0">
                <a:solidFill>
                  <a:srgbClr val="4D4D4D"/>
                </a:solidFill>
                <a:latin typeface="Frutiger Neue 1450 Pro Regular" panose="020B0603040304020203" pitchFamily="34" charset="0"/>
                <a:ea typeface="Times New Roman" panose="02020603050405020304" pitchFamily="18" charset="0"/>
              </a:rPr>
              <a:t>:</a:t>
            </a:r>
            <a:endParaRPr lang="en-GB" sz="2400" dirty="0">
              <a:solidFill>
                <a:srgbClr val="4D4D4D"/>
              </a:solidFill>
              <a:latin typeface="Frutiger Neue 1450 Pro Regular" panose="020B0603040304020203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4D4D4D"/>
                </a:solidFill>
                <a:latin typeface="Frutiger Neue 1450 Pro Regular" panose="020B0603040304020203" pitchFamily="34" charset="0"/>
                <a:ea typeface="Times New Roman" panose="02020603050405020304" pitchFamily="18" charset="0"/>
              </a:rPr>
              <a:t> 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GB" sz="2400" dirty="0">
                <a:solidFill>
                  <a:srgbClr val="4D4D4D"/>
                </a:solidFill>
                <a:latin typeface="Frutiger Neue 1450 Pro Regular" panose="020B0603040304020203" pitchFamily="34" charset="0"/>
                <a:ea typeface="Times New Roman" panose="02020603050405020304" pitchFamily="18" charset="0"/>
              </a:rPr>
              <a:t>• Offline </a:t>
            </a:r>
            <a:r>
              <a:rPr lang="en-GB" sz="2400" dirty="0" err="1" smtClean="0">
                <a:solidFill>
                  <a:srgbClr val="4D4D4D"/>
                </a:solidFill>
                <a:latin typeface="Frutiger Neue 1450 Pro Regular" panose="020B0603040304020203" pitchFamily="34" charset="0"/>
                <a:ea typeface="Times New Roman" panose="02020603050405020304" pitchFamily="18" charset="0"/>
              </a:rPr>
              <a:t>Bücherregal</a:t>
            </a:r>
            <a:endParaRPr lang="en-GB" sz="2400" dirty="0">
              <a:solidFill>
                <a:srgbClr val="4D4D4D"/>
              </a:solidFill>
              <a:latin typeface="Frutiger Neue 1450 Pro Regular" panose="020B0603040304020203" pitchFamily="34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GB" sz="2400" dirty="0">
                <a:solidFill>
                  <a:srgbClr val="4D4D4D"/>
                </a:solidFill>
                <a:latin typeface="Frutiger Neue 1450 Pro Regular" panose="020B0603040304020203" pitchFamily="34" charset="0"/>
                <a:ea typeface="Times New Roman" panose="02020603050405020304" pitchFamily="18" charset="0"/>
              </a:rPr>
              <a:t>• Online </a:t>
            </a:r>
            <a:r>
              <a:rPr lang="en-GB" sz="2400" dirty="0" err="1" smtClean="0">
                <a:solidFill>
                  <a:srgbClr val="4D4D4D"/>
                </a:solidFill>
                <a:latin typeface="Frutiger Neue 1450 Pro Regular" panose="020B0603040304020203" pitchFamily="34" charset="0"/>
                <a:ea typeface="Times New Roman" panose="02020603050405020304" pitchFamily="18" charset="0"/>
              </a:rPr>
              <a:t>Bücherregal</a:t>
            </a:r>
            <a:endParaRPr lang="en-GB" sz="2400" dirty="0">
              <a:solidFill>
                <a:srgbClr val="4D4D4D"/>
              </a:solidFill>
              <a:latin typeface="Frutiger Neue 1450 Pro Regular" panose="020B0603040304020203" pitchFamily="34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GB" sz="2400" dirty="0">
                <a:solidFill>
                  <a:srgbClr val="4D4D4D"/>
                </a:solidFill>
                <a:latin typeface="Frutiger Neue 1450 Pro Regular" panose="020B0603040304020203" pitchFamily="34" charset="0"/>
                <a:ea typeface="Times New Roman" panose="02020603050405020304" pitchFamily="18" charset="0"/>
              </a:rPr>
              <a:t>• </a:t>
            </a:r>
            <a:r>
              <a:rPr lang="en-GB" sz="2400" dirty="0" err="1" smtClean="0">
                <a:solidFill>
                  <a:srgbClr val="4D4D4D"/>
                </a:solidFill>
                <a:latin typeface="Frutiger Neue 1450 Pro Regular" panose="020B0603040304020203" pitchFamily="34" charset="0"/>
                <a:ea typeface="Times New Roman" panose="02020603050405020304" pitchFamily="18" charset="0"/>
              </a:rPr>
              <a:t>Orientierungsmodus</a:t>
            </a:r>
            <a:endParaRPr lang="en-GB" sz="2400" dirty="0">
              <a:solidFill>
                <a:srgbClr val="4D4D4D"/>
              </a:solidFill>
              <a:latin typeface="Frutiger Neue 1450 Pro Regular" panose="020B06030403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27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427409" cy="767789"/>
          </a:xfrm>
          <a:prstGeom prst="rect">
            <a:avLst/>
          </a:prstGeom>
        </p:spPr>
      </p:pic>
      <p:sp>
        <p:nvSpPr>
          <p:cNvPr id="14" name="Titel 6"/>
          <p:cNvSpPr txBox="1">
            <a:spLocks/>
          </p:cNvSpPr>
          <p:nvPr/>
        </p:nvSpPr>
        <p:spPr>
          <a:xfrm>
            <a:off x="6516216" y="3379990"/>
            <a:ext cx="2448272" cy="1489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Unsere</a:t>
            </a:r>
          </a:p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 Mission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31840" y="176490"/>
            <a:ext cx="558011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Orientierungsmodus</a:t>
            </a:r>
            <a:endParaRPr lang="en-US" dirty="0">
              <a:solidFill>
                <a:srgbClr val="0D7691"/>
              </a:solidFill>
              <a:latin typeface="Frutiger Neue 1450 Pro Regular" panose="020B0603040304020203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714" y="1100445"/>
            <a:ext cx="3029773" cy="484883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20810" y="1412776"/>
            <a:ext cx="6051390" cy="5904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Tippen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Sie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ein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weiteres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Mal auf die online-Taste und der Trek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wechselt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in den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Orientierungsmodus</a:t>
            </a:r>
            <a:endParaRPr lang="en-US" sz="1900" dirty="0" smtClean="0">
              <a:solidFill>
                <a:schemeClr val="tx1"/>
              </a:solidFill>
              <a:latin typeface="Frutiger Neue 1450 Pro Regular" panose="020B06030403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In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diesem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Modus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nutzt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er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Karten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von TomTom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über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Kartendaten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ganz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Europas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Bekannte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Stream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Tasten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machen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die Navigation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unterwegs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einfacher</a:t>
            </a:r>
            <a:endParaRPr lang="en-US" sz="1900" dirty="0" smtClean="0">
              <a:solidFill>
                <a:schemeClr val="tx1"/>
              </a:solidFill>
              <a:latin typeface="Frutiger Neue 1450 Pro Regular" panose="020B0603040304020203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5 Taste = “Wo-Bin-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ich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-Taste”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sowohl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im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Lese-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als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auch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im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Orientierungsmodus</a:t>
            </a:r>
            <a:endParaRPr lang="en-US" sz="1900" dirty="0" smtClean="0">
              <a:solidFill>
                <a:schemeClr val="tx1"/>
              </a:solidFill>
              <a:latin typeface="Frutiger Neue 1450 Pro Regular" panose="020B0603040304020203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Lesezeichen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=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Landmarke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im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Orientierungsmodus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Adresseingabe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leicht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gemacht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,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weil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sie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wie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bei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der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Telefontastatur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funktioniert</a:t>
            </a:r>
            <a:endParaRPr lang="en-US" sz="1900" dirty="0" smtClean="0">
              <a:solidFill>
                <a:schemeClr val="tx1"/>
              </a:solidFill>
              <a:latin typeface="Frutiger Neue 1450 Pro Regular" panose="020B06030403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Signifikant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verbesserter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GPS </a:t>
            </a:r>
            <a:r>
              <a:rPr lang="en-US" sz="1900" dirty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C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hip mit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verbesserter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Konnektivitätszeit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und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Genauigkeit</a:t>
            </a:r>
            <a:endParaRPr lang="en-US" sz="1900" dirty="0" smtClean="0">
              <a:solidFill>
                <a:schemeClr val="tx1"/>
              </a:solidFill>
              <a:latin typeface="Frutiger Neue 1450 Pro Regular" panose="020B06030403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Extra Outdoor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Lautstärkeregler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für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Nutzung</a:t>
            </a:r>
            <a:r>
              <a:rPr lang="en-US" sz="19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draußen</a:t>
            </a:r>
            <a:endParaRPr lang="en-US" sz="1900" dirty="0">
              <a:solidFill>
                <a:schemeClr val="tx1"/>
              </a:solidFill>
              <a:latin typeface="Frutiger Neue 1450 Pro Regular" panose="020B06030403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9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427409" cy="767789"/>
          </a:xfrm>
          <a:prstGeom prst="rect">
            <a:avLst/>
          </a:prstGeom>
        </p:spPr>
      </p:pic>
      <p:sp>
        <p:nvSpPr>
          <p:cNvPr id="14" name="Titel 6"/>
          <p:cNvSpPr txBox="1">
            <a:spLocks/>
          </p:cNvSpPr>
          <p:nvPr/>
        </p:nvSpPr>
        <p:spPr>
          <a:xfrm>
            <a:off x="6516216" y="3379990"/>
            <a:ext cx="2448272" cy="1489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Unsere</a:t>
            </a:r>
          </a:p>
          <a:p>
            <a:r>
              <a:rPr lang="de-DE" sz="4000" dirty="0">
                <a:solidFill>
                  <a:schemeClr val="bg1"/>
                </a:solidFill>
                <a:latin typeface="Frutiger light CN"/>
                <a:cs typeface="MarketOT" panose="03010504020101010101" pitchFamily="66" charset="0"/>
              </a:rPr>
              <a:t> Mission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31840" y="176490"/>
            <a:ext cx="558011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Das </a:t>
            </a:r>
            <a:r>
              <a:rPr lang="en-US" dirty="0" err="1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Einfache</a:t>
            </a:r>
            <a:r>
              <a:rPr lang="en-US" dirty="0" smtClean="0">
                <a:solidFill>
                  <a:srgbClr val="0D7691"/>
                </a:solidFill>
                <a:latin typeface="Frutiger Neue 1450 Pro Regular" panose="020B0603040304020203" pitchFamily="34" charset="0"/>
              </a:rPr>
              <a:t> am Trek</a:t>
            </a:r>
            <a:endParaRPr lang="en-US" dirty="0">
              <a:solidFill>
                <a:srgbClr val="0D7691"/>
              </a:solidFill>
              <a:latin typeface="Frutiger Neue 1450 Pro Regular" panose="020B0603040304020203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3528" y="1988840"/>
            <a:ext cx="9252521" cy="4766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Einfach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nur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den Trek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einschalten</a:t>
            </a:r>
            <a:endParaRPr lang="en-US" sz="2200" dirty="0" smtClean="0">
              <a:solidFill>
                <a:schemeClr val="tx1"/>
              </a:solidFill>
              <a:latin typeface="Frutiger Neue 1450 Pro Regular" panose="020B06030403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Dann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Frutiger Neue 1450 Pro Regular" panose="020B0603040304020203" pitchFamily="34" charset="0"/>
              </a:rPr>
              <a:t>s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pazieren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gehen</a:t>
            </a:r>
            <a:endParaRPr lang="en-US" sz="2200" dirty="0" smtClean="0">
              <a:solidFill>
                <a:schemeClr val="tx1"/>
              </a:solidFill>
              <a:latin typeface="Frutiger Neue 1450 Pro Regular" panose="020B06030403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Trek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sagt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Ihnen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wo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Sie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sind</a:t>
            </a:r>
            <a:endParaRPr lang="en-US" sz="2200" dirty="0" smtClean="0">
              <a:solidFill>
                <a:schemeClr val="tx1"/>
              </a:solidFill>
              <a:latin typeface="Frutiger Neue 1450 Pro Regular" panose="020B06030403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Trek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nennt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Ihnen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die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Straßen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, die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Sie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erreichen</a:t>
            </a:r>
            <a:endParaRPr lang="en-US" sz="2200" dirty="0" smtClean="0">
              <a:solidFill>
                <a:schemeClr val="tx1"/>
              </a:solidFill>
              <a:latin typeface="Frutiger Neue 1450 Pro Regular" panose="020B06030403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Trek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nennt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Ihnen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die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Orientierungspunkte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in der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Umgebung</a:t>
            </a:r>
            <a:endParaRPr lang="en-US" sz="2200" dirty="0" smtClean="0">
              <a:solidFill>
                <a:schemeClr val="tx1"/>
              </a:solidFill>
              <a:latin typeface="Frutiger Neue 1450 Pro Regular" panose="020B06030403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Trek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sagt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Ihnen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, in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welche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Richtung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Sie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gehen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und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wie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weit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Frutiger Neue 1450 Pro Regular" panose="020B0603040304020203" pitchFamily="34" charset="0"/>
              </a:rPr>
              <a:t>S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ie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schon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gegangen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sind</a:t>
            </a:r>
            <a:endParaRPr lang="en-US" sz="2200" dirty="0" smtClean="0">
              <a:solidFill>
                <a:schemeClr val="tx1"/>
              </a:solidFill>
              <a:latin typeface="Frutiger Neue 1450 Pro Regular" panose="020B06030403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Trek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führt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Sie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zurück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exakt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den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gleichen</a:t>
            </a:r>
            <a:r>
              <a:rPr lang="en-US" sz="2200" dirty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Weg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, den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Sie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gekommen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sind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 (</a:t>
            </a:r>
            <a:r>
              <a:rPr lang="en-US" sz="2200" dirty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B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acktrack </a:t>
            </a:r>
            <a:r>
              <a:rPr lang="en-US" sz="2200" dirty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F</a:t>
            </a:r>
            <a:r>
              <a:rPr lang="en-US" sz="2200" dirty="0" smtClean="0">
                <a:solidFill>
                  <a:schemeClr val="tx1"/>
                </a:solidFill>
                <a:latin typeface="Frutiger Neue 1450 Pro Regular" panose="020B0603040304020203" pitchFamily="34" charset="0"/>
              </a:rPr>
              <a:t>eature)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Frutiger Neue 1450 Pro Regular" panose="020B0603040304020203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1354</Words>
  <Application>Microsoft Office PowerPoint</Application>
  <PresentationFormat>Bildschirmpräsentation (4:3)</PresentationFormat>
  <Paragraphs>339</Paragraphs>
  <Slides>28</Slides>
  <Notes>28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6" baseType="lpstr">
      <vt:lpstr>Arial</vt:lpstr>
      <vt:lpstr>Calibri</vt:lpstr>
      <vt:lpstr>Courier New</vt:lpstr>
      <vt:lpstr>Frutiger light CN</vt:lpstr>
      <vt:lpstr>Frutiger Neue 1450 Pro Regular</vt:lpstr>
      <vt:lpstr>MarketOT</vt:lpstr>
      <vt:lpstr>Times New Roman</vt:lpstr>
      <vt:lpstr>Larissa</vt:lpstr>
      <vt:lpstr>Victor Reader Trek by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I.Richter</dc:creator>
  <cp:lastModifiedBy>Alexandra Schröder - visuSolution GmbH</cp:lastModifiedBy>
  <cp:revision>173</cp:revision>
  <dcterms:created xsi:type="dcterms:W3CDTF">2017-09-21T17:21:42Z</dcterms:created>
  <dcterms:modified xsi:type="dcterms:W3CDTF">2021-02-09T11:30:08Z</dcterms:modified>
</cp:coreProperties>
</file>